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54"/>
  </p:notesMasterIdLst>
  <p:sldIdLst>
    <p:sldId id="256" r:id="rId2"/>
    <p:sldId id="270" r:id="rId3"/>
    <p:sldId id="271" r:id="rId4"/>
    <p:sldId id="272" r:id="rId5"/>
    <p:sldId id="336" r:id="rId6"/>
    <p:sldId id="273" r:id="rId7"/>
    <p:sldId id="275" r:id="rId8"/>
    <p:sldId id="276" r:id="rId9"/>
    <p:sldId id="334" r:id="rId10"/>
    <p:sldId id="277" r:id="rId11"/>
    <p:sldId id="289" r:id="rId12"/>
    <p:sldId id="290" r:id="rId13"/>
    <p:sldId id="335" r:id="rId14"/>
    <p:sldId id="278" r:id="rId15"/>
    <p:sldId id="279" r:id="rId16"/>
    <p:sldId id="280" r:id="rId17"/>
    <p:sldId id="281" r:id="rId18"/>
    <p:sldId id="282" r:id="rId19"/>
    <p:sldId id="283" r:id="rId20"/>
    <p:sldId id="284" r:id="rId21"/>
    <p:sldId id="285" r:id="rId22"/>
    <p:sldId id="286" r:id="rId23"/>
    <p:sldId id="287" r:id="rId24"/>
    <p:sldId id="288" r:id="rId25"/>
    <p:sldId id="306" r:id="rId26"/>
    <p:sldId id="291" r:id="rId27"/>
    <p:sldId id="298" r:id="rId28"/>
    <p:sldId id="308" r:id="rId29"/>
    <p:sldId id="329" r:id="rId30"/>
    <p:sldId id="301" r:id="rId31"/>
    <p:sldId id="303" r:id="rId32"/>
    <p:sldId id="304" r:id="rId33"/>
    <p:sldId id="331" r:id="rId34"/>
    <p:sldId id="332" r:id="rId35"/>
    <p:sldId id="333" r:id="rId36"/>
    <p:sldId id="324" r:id="rId37"/>
    <p:sldId id="314" r:id="rId38"/>
    <p:sldId id="315" r:id="rId39"/>
    <p:sldId id="323" r:id="rId40"/>
    <p:sldId id="325" r:id="rId41"/>
    <p:sldId id="326" r:id="rId42"/>
    <p:sldId id="316" r:id="rId43"/>
    <p:sldId id="320" r:id="rId44"/>
    <p:sldId id="311" r:id="rId45"/>
    <p:sldId id="312" r:id="rId46"/>
    <p:sldId id="313" r:id="rId47"/>
    <p:sldId id="327" r:id="rId48"/>
    <p:sldId id="293" r:id="rId49"/>
    <p:sldId id="299" r:id="rId50"/>
    <p:sldId id="300" r:id="rId51"/>
    <p:sldId id="292" r:id="rId52"/>
    <p:sldId id="264"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22CC"/>
    <a:srgbClr val="BF85EB"/>
    <a:srgbClr val="0782B9"/>
    <a:srgbClr val="2A82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61" autoAdjust="0"/>
    <p:restoredTop sz="54485" autoAdjust="0"/>
  </p:normalViewPr>
  <p:slideViewPr>
    <p:cSldViewPr snapToGrid="0" snapToObjects="1">
      <p:cViewPr>
        <p:scale>
          <a:sx n="70" d="100"/>
          <a:sy n="70" d="100"/>
        </p:scale>
        <p:origin x="-2736" y="-42"/>
      </p:cViewPr>
      <p:guideLst>
        <p:guide orient="horz" pos="2160"/>
        <p:guide pos="2880"/>
      </p:guideLst>
    </p:cSldViewPr>
  </p:slideViewPr>
  <p:notesTextViewPr>
    <p:cViewPr>
      <p:scale>
        <a:sx n="1" d="1"/>
        <a:sy n="1" d="1"/>
      </p:scale>
      <p:origin x="0" y="0"/>
    </p:cViewPr>
  </p:notesTextViewPr>
  <p:sorterViewPr>
    <p:cViewPr>
      <p:scale>
        <a:sx n="100" d="100"/>
        <a:sy n="100" d="100"/>
      </p:scale>
      <p:origin x="0" y="3636"/>
    </p:cViewPr>
  </p:sorterViewPr>
  <p:notesViewPr>
    <p:cSldViewPr snapToGrid="0" snapToObjects="1">
      <p:cViewPr varScale="1">
        <p:scale>
          <a:sx n="90" d="100"/>
          <a:sy n="90" d="100"/>
        </p:scale>
        <p:origin x="-369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606043-6C48-4E7F-8EE7-25998C2EA1E6}" type="datetimeFigureOut">
              <a:rPr lang="en-US" smtClean="0"/>
              <a:t>3/3/2016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2D47E6-C8DD-41D2-A2A7-1E877412E1F3}" type="slidenum">
              <a:rPr lang="en-US" smtClean="0"/>
              <a:t>‹#›</a:t>
            </a:fld>
            <a:endParaRPr lang="en-US"/>
          </a:p>
        </p:txBody>
      </p:sp>
    </p:spTree>
    <p:extLst>
      <p:ext uri="{BB962C8B-B14F-4D97-AF65-F5344CB8AC3E}">
        <p14:creationId xmlns:p14="http://schemas.microsoft.com/office/powerpoint/2010/main" val="1924485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Hello, everyone.  Today we will discuss 18 U.S.C. 203 and 205, two statutes that concern the private activity of federal employees, and primarily bar representational activity – acting on behalf of another before a department, agency, or court.  I will also note, and hope that we might be excused, for using shorthand to refer to these criminal prohibitions.  I may refer these prohibition simply as 203 and 205.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Section 205 has more prohibitions, so we will tackle it first.  I will discuss a portion of the prohibitions and elements of 18 U.S.C. 205; then I will turn it over to Rachel, who will finish 205, and finally Rachel will turn it over to Monica, who will discuss 18 U.S.C. 203.</a:t>
            </a:r>
            <a:endParaRPr lang="en-US" dirty="0"/>
          </a:p>
        </p:txBody>
      </p:sp>
      <p:sp>
        <p:nvSpPr>
          <p:cNvPr id="4" name="Slide Number Placeholder 3"/>
          <p:cNvSpPr>
            <a:spLocks noGrp="1"/>
          </p:cNvSpPr>
          <p:nvPr>
            <p:ph type="sldNum" sz="quarter" idx="10"/>
          </p:nvPr>
        </p:nvSpPr>
        <p:spPr/>
        <p:txBody>
          <a:bodyPr/>
          <a:lstStyle/>
          <a:p>
            <a:fld id="{5A2D47E6-C8DD-41D2-A2A7-1E877412E1F3}" type="slidenum">
              <a:rPr lang="en-US" smtClean="0"/>
              <a:t>1</a:t>
            </a:fld>
            <a:endParaRPr lang="en-US"/>
          </a:p>
        </p:txBody>
      </p:sp>
    </p:spTree>
    <p:extLst>
      <p:ext uri="{BB962C8B-B14F-4D97-AF65-F5344CB8AC3E}">
        <p14:creationId xmlns:p14="http://schemas.microsoft.com/office/powerpoint/2010/main" val="4191027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[READ Hypo!]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So this first hypothetical demonstrates the first route, where there is an agency relationship and the agent acts within his or her scope of actual authority.  </a:t>
            </a:r>
            <a:r>
              <a:rPr lang="en-US" sz="1200" kern="1200" dirty="0" smtClean="0">
                <a:solidFill>
                  <a:schemeClr val="tx1"/>
                </a:solidFill>
                <a:effectLst/>
                <a:latin typeface="+mn-lt"/>
                <a:ea typeface="+mn-ea"/>
                <a:cs typeface="+mn-cs"/>
              </a:rPr>
              <a:t>Under the common law definition of agency, we ask 1) has the alleged principal agreed that the employee should act on the principal’s behalf and subject to the principal’s control; </a:t>
            </a:r>
            <a:r>
              <a:rPr lang="en-US" sz="1200" u="sng"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2) has the employee agreed to so act?  [Read</a:t>
            </a:r>
            <a:r>
              <a:rPr lang="en-US" sz="1200" kern="1200" baseline="0" dirty="0" smtClean="0">
                <a:solidFill>
                  <a:schemeClr val="tx1"/>
                </a:solidFill>
                <a:effectLst/>
                <a:latin typeface="+mn-lt"/>
                <a:ea typeface="+mn-ea"/>
                <a:cs typeface="+mn-cs"/>
              </a:rPr>
              <a:t> Hypo].</a:t>
            </a:r>
            <a:r>
              <a:rPr lang="en-US" sz="1200" kern="1200" dirty="0" smtClean="0">
                <a:solidFill>
                  <a:schemeClr val="tx1"/>
                </a:solidFill>
                <a:effectLst/>
                <a:latin typeface="+mn-lt"/>
                <a:ea typeface="+mn-ea"/>
                <a:cs typeface="+mn-cs"/>
              </a:rPr>
              <a:t>  So here the</a:t>
            </a:r>
            <a:r>
              <a:rPr lang="en-US" sz="1200" kern="1200" baseline="0" dirty="0" smtClean="0">
                <a:solidFill>
                  <a:schemeClr val="tx1"/>
                </a:solidFill>
                <a:effectLst/>
                <a:latin typeface="+mn-lt"/>
                <a:ea typeface="+mn-ea"/>
                <a:cs typeface="+mn-cs"/>
              </a:rPr>
              <a:t> definition is satisfied</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and it is also clear that Andy is acting within the scope of his employment as a financial analyst, meaning his employer has given him actual authority to speak on its behalf.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lvl="0"/>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5C860F-1504-4CE4-B63C-1AB14CDAF948}" type="slidenum">
              <a:rPr lang="en-US" smtClean="0"/>
              <a:pPr/>
              <a:t>10</a:t>
            </a:fld>
            <a:endParaRPr lang="en-US"/>
          </a:p>
        </p:txBody>
      </p:sp>
    </p:spTree>
    <p:extLst>
      <p:ext uri="{BB962C8B-B14F-4D97-AF65-F5344CB8AC3E}">
        <p14:creationId xmlns:p14="http://schemas.microsoft.com/office/powerpoint/2010/main" val="167949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Now, this next hypothetical demonstrates another route, where there is an agency relationship, but the agent acts outside his or her scope of authority. [Read hypo].  It is clear Andy is an agent, but in calling the SEC he does not have permission to speak on behalf of his company—he is an IT specialist.  Regardless of his lack of actual authority, if he advocates for the dismissal of the investigation and the Government believes he has authority to so speak, there will be apparent authority.</a:t>
            </a:r>
          </a:p>
          <a:p>
            <a:endParaRPr lang="en-US" dirty="0"/>
          </a:p>
        </p:txBody>
      </p:sp>
      <p:sp>
        <p:nvSpPr>
          <p:cNvPr id="4" name="Slide Number Placeholder 3"/>
          <p:cNvSpPr>
            <a:spLocks noGrp="1"/>
          </p:cNvSpPr>
          <p:nvPr>
            <p:ph type="sldNum" sz="quarter" idx="10"/>
          </p:nvPr>
        </p:nvSpPr>
        <p:spPr/>
        <p:txBody>
          <a:bodyPr/>
          <a:lstStyle/>
          <a:p>
            <a:fld id="{5A2D47E6-C8DD-41D2-A2A7-1E877412E1F3}" type="slidenum">
              <a:rPr lang="en-US" smtClean="0"/>
              <a:t>11</a:t>
            </a:fld>
            <a:endParaRPr lang="en-US"/>
          </a:p>
        </p:txBody>
      </p:sp>
    </p:spTree>
    <p:extLst>
      <p:ext uri="{BB962C8B-B14F-4D97-AF65-F5344CB8AC3E}">
        <p14:creationId xmlns:p14="http://schemas.microsoft.com/office/powerpoint/2010/main" val="579652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Finally, this third hypothetical demonstrates the final route.  [Read hypo].  Here Andy is not even an agent of the Fortune 500 company; he is a contractor.  So there is no agency, but his statement is made on behalf of the company, and its Sr. Executives, by saying nothing, have acted or acquiesced to his representing the company.  Where there is no agency relationship, but there is action or acquiescence by an alleged principal, and from the perspective of the Government, the alleged agent has authority-- apparent authority can be present.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should be obvious, the determination of whether Actual or Apparent Authority is present is incredibly fact-specific. </a:t>
            </a:r>
          </a:p>
          <a:p>
            <a:r>
              <a:rPr lang="en-US" sz="1200" kern="1200" dirty="0" smtClean="0">
                <a:solidFill>
                  <a:schemeClr val="tx1"/>
                </a:solidFill>
                <a:effectLst/>
                <a:latin typeface="+mn-lt"/>
                <a:ea typeface="+mn-ea"/>
                <a:cs typeface="+mn-cs"/>
              </a:rPr>
              <a:t>So, I will end my discussion of this element by saying that when it comes down to the analysis of whether actual or apparent authority is present, be prudent and conservative in the prospective advice you provide to employees. </a:t>
            </a: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 will now throw it over to Rachel.</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2D47E6-C8DD-41D2-A2A7-1E877412E1F3}" type="slidenum">
              <a:rPr lang="en-US" smtClean="0"/>
              <a:t>12</a:t>
            </a:fld>
            <a:endParaRPr lang="en-US"/>
          </a:p>
        </p:txBody>
      </p:sp>
    </p:spTree>
    <p:extLst>
      <p:ext uri="{BB962C8B-B14F-4D97-AF65-F5344CB8AC3E}">
        <p14:creationId xmlns:p14="http://schemas.microsoft.com/office/powerpoint/2010/main" val="1075578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I will just return listing the three routes to Actual or Apparent</a:t>
            </a:r>
            <a:r>
              <a:rPr lang="en-US" sz="1200" kern="1200" baseline="0" dirty="0" smtClean="0">
                <a:solidFill>
                  <a:schemeClr val="tx1"/>
                </a:solidFill>
                <a:effectLst/>
                <a:latin typeface="+mn-lt"/>
                <a:ea typeface="+mn-ea"/>
                <a:cs typeface="+mn-cs"/>
              </a:rPr>
              <a:t> Authority, as enunciated in </a:t>
            </a:r>
            <a:r>
              <a:rPr lang="en-US" sz="1200" u="sng" kern="1200" baseline="0" dirty="0" smtClean="0">
                <a:solidFill>
                  <a:schemeClr val="tx1"/>
                </a:solidFill>
                <a:effectLst/>
                <a:latin typeface="+mn-lt"/>
                <a:ea typeface="+mn-ea"/>
                <a:cs typeface="+mn-cs"/>
              </a:rPr>
              <a:t>O’Neill.</a:t>
            </a:r>
            <a:r>
              <a:rPr lang="en-US" sz="1200" kern="1200" baseline="0" dirty="0" smtClean="0">
                <a:solidFill>
                  <a:schemeClr val="tx1"/>
                </a:solidFill>
                <a:effectLst/>
                <a:latin typeface="+mn-lt"/>
                <a:ea typeface="+mn-ea"/>
                <a:cs typeface="+mn-cs"/>
              </a:rPr>
              <a:t>  Any questions at this point?</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Finally, and as should be obvious, the determination of whether Actual or Apparent Authority is present is incredibly fact-specific.</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I will end my discussion of this element by saying that when it comes down to the analysis of whether actual or apparent authority is present, be prudent and conservative in the prospective advice you provide to employees. </a:t>
            </a: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 will now throw it over to Rachel.</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2D47E6-C8DD-41D2-A2A7-1E877412E1F3}" type="slidenum">
              <a:rPr lang="en-US" smtClean="0"/>
              <a:t>13</a:t>
            </a:fld>
            <a:endParaRPr lang="en-US"/>
          </a:p>
        </p:txBody>
      </p:sp>
    </p:spTree>
    <p:extLst>
      <p:ext uri="{BB962C8B-B14F-4D97-AF65-F5344CB8AC3E}">
        <p14:creationId xmlns:p14="http://schemas.microsoft.com/office/powerpoint/2010/main" val="154496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a:t>
            </a:r>
            <a:r>
              <a:rPr lang="en-US" baseline="0" dirty="0" smtClean="0"/>
              <a:t> than just actual/apparent authority, also need DIRECT COMM made with INTENT TO INFLUENCE.  Let’s look at another example.</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FC5C860F-1504-4CE4-B63C-1AB14CDAF948}" type="slidenum">
              <a:rPr lang="en-US" smtClean="0"/>
              <a:pPr/>
              <a:t>14</a:t>
            </a:fld>
            <a:endParaRPr lang="en-US"/>
          </a:p>
        </p:txBody>
      </p:sp>
    </p:spTree>
    <p:extLst>
      <p:ext uri="{BB962C8B-B14F-4D97-AF65-F5344CB8AC3E}">
        <p14:creationId xmlns:p14="http://schemas.microsoft.com/office/powerpoint/2010/main" val="3999359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Is 205 going to apply in this situation? Julia is an executive branch employee, this form will be sent to the IRS, and the US has an interest in tax matters.  </a:t>
            </a:r>
            <a:r>
              <a:rPr lang="en-US" b="0" baseline="0" dirty="0" smtClean="0"/>
              <a:t>But is she acting as agent or attorney?? It’s pretty clear that she’s acting with authority from her father to prepare them on his behalf.  But what about the other sub-elements of acting as agent or attorney? </a:t>
            </a: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Direct communication – </a:t>
            </a:r>
            <a:r>
              <a:rPr lang="en-US" b="0" baseline="0" dirty="0" smtClean="0"/>
              <a:t>Is she just preparing it, or signing as preparer as well?  If just preparing, there is not direct communication between Julia and the IRS; t</a:t>
            </a:r>
            <a:r>
              <a:rPr lang="en-US" baseline="0" dirty="0" smtClean="0"/>
              <a:t>hat’s because this type of b</a:t>
            </a:r>
            <a:r>
              <a:rPr lang="en-US" dirty="0" smtClean="0"/>
              <a:t>ehind-the-scenes activity consists of a communication that is only indirectly addressed to the Government.</a:t>
            </a:r>
            <a:r>
              <a:rPr lang="en-US" b="0" baseline="0" dirty="0" smtClean="0"/>
              <a:t>.  So she probably won’t even meet the direct communication element. But what if she’s going to sign the form as preparer?  In that case, we DO have a direct communication. </a:t>
            </a: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Intent to influence – </a:t>
            </a:r>
            <a:r>
              <a:rPr lang="en-US" b="0" baseline="0" dirty="0" smtClean="0"/>
              <a:t>Is the communication in connection </a:t>
            </a:r>
            <a:r>
              <a:rPr lang="en-US" dirty="0" smtClean="0"/>
              <a:t>with a matter on which there is some controversy or at least potential for divergent views? NO.  By</a:t>
            </a:r>
            <a:r>
              <a:rPr lang="en-US" baseline="0" dirty="0" smtClean="0"/>
              <a:t> signing another’s tax return as preparer, you’re just stating a fact (that the return is correct based on the info provided to you, and you’re not representing the accuracy of the form).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Similarly OGE has found no intent to influence when an employee files an SEC Form 10-K or similar disclosure form required by the SEC. These are considered statement of facts, where</a:t>
            </a:r>
            <a:r>
              <a:rPr lang="en-US" sz="1200" kern="1200" baseline="0" dirty="0" smtClean="0">
                <a:solidFill>
                  <a:schemeClr val="tx1"/>
                </a:solidFill>
                <a:effectLst/>
                <a:latin typeface="+mn-lt"/>
                <a:ea typeface="+mn-ea"/>
                <a:cs typeface="+mn-cs"/>
              </a:rPr>
              <a:t> the employee is not really advocating that the facts be interpreted in a certain way.</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So this activity does not violate 205.</a:t>
            </a:r>
          </a:p>
          <a:p>
            <a:endParaRPr lang="en-US" dirty="0"/>
          </a:p>
        </p:txBody>
      </p:sp>
      <p:sp>
        <p:nvSpPr>
          <p:cNvPr id="4" name="Slide Number Placeholder 3"/>
          <p:cNvSpPr>
            <a:spLocks noGrp="1"/>
          </p:cNvSpPr>
          <p:nvPr>
            <p:ph type="sldNum" sz="quarter" idx="10"/>
          </p:nvPr>
        </p:nvSpPr>
        <p:spPr/>
        <p:txBody>
          <a:bodyPr/>
          <a:lstStyle/>
          <a:p>
            <a:fld id="{FC5C860F-1504-4CE4-B63C-1AB14CDAF948}" type="slidenum">
              <a:rPr lang="en-US" smtClean="0"/>
              <a:pPr/>
              <a:t>15</a:t>
            </a:fld>
            <a:endParaRPr lang="en-US"/>
          </a:p>
        </p:txBody>
      </p:sp>
    </p:spTree>
    <p:extLst>
      <p:ext uri="{BB962C8B-B14F-4D97-AF65-F5344CB8AC3E}">
        <p14:creationId xmlns:p14="http://schemas.microsoft.com/office/powerpoint/2010/main" val="3656639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Intent to influence now?  PROBABLY – Defending a tax return in judicial/admin proceedings, as opposed to just preparing it, is generally considered a communication with the intent to influence.  Arguably, you could just be conveying factual information in response to factual inquiries when someone is audited (ex – “how did you arrive at a particular number”), but if Julia argues theories or positions (ex – legal basis for claiming a deduction, why she chose one number instead of the other), then that could involve an element of dispute.  So this meeting could put her at risk for violating 205.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NOTE – There IS an exception for representing her father, even if the communication is being made with an intent to influence – 205(e).  This exception allows employees to act as agent or attorney for their</a:t>
            </a:r>
            <a:r>
              <a:rPr lang="en-US" b="0" baseline="0" dirty="0" smtClean="0"/>
              <a:t> parents, spouse, child, or any person they have certain personal fiduciary relationships with if they obtain approval from their agency and the representation is not on matters they participated or are under their official responsibility.  A stepfather, however, is generally not included in the list of eligible persons in that exception unless her stepfather actually adopted her and would be consider a “parent.”</a:t>
            </a:r>
          </a:p>
        </p:txBody>
      </p:sp>
      <p:sp>
        <p:nvSpPr>
          <p:cNvPr id="4" name="Slide Number Placeholder 3"/>
          <p:cNvSpPr>
            <a:spLocks noGrp="1"/>
          </p:cNvSpPr>
          <p:nvPr>
            <p:ph type="sldNum" sz="quarter" idx="10"/>
          </p:nvPr>
        </p:nvSpPr>
        <p:spPr/>
        <p:txBody>
          <a:bodyPr/>
          <a:lstStyle/>
          <a:p>
            <a:fld id="{89046086-EE90-4E39-8E2F-85D3DC5E106D}" type="slidenum">
              <a:rPr lang="en-US" smtClean="0"/>
              <a:t>16</a:t>
            </a:fld>
            <a:endParaRPr lang="en-US"/>
          </a:p>
        </p:txBody>
      </p:sp>
    </p:spTree>
    <p:extLst>
      <p:ext uri="{BB962C8B-B14F-4D97-AF65-F5344CB8AC3E}">
        <p14:creationId xmlns:p14="http://schemas.microsoft.com/office/powerpoint/2010/main" val="2646453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So with those three layers, an</a:t>
            </a:r>
            <a:r>
              <a:rPr lang="en-US" sz="1200" baseline="0" dirty="0" smtClean="0"/>
              <a:t> employee would be considered to be acting as an agent for purposes of 205(a)(2).  Any questions so far?</a:t>
            </a:r>
          </a:p>
          <a:p>
            <a:endParaRPr lang="en-US" sz="1200" baseline="0" dirty="0" smtClean="0"/>
          </a:p>
          <a:p>
            <a:r>
              <a:rPr lang="en-US" sz="1200" baseline="0" dirty="0" smtClean="0"/>
              <a:t>But </a:t>
            </a:r>
            <a:r>
              <a:rPr lang="en-US" sz="1200" dirty="0" smtClean="0"/>
              <a:t>acting as agent</a:t>
            </a:r>
            <a:r>
              <a:rPr lang="en-US" sz="1200" baseline="0" dirty="0" smtClean="0"/>
              <a:t> or attorney alone is not enough to violate 205 – you also need to act as agent or attorney for someone other than yourself (96x6) AND the representation has to be before a department, agency, or court in connection with a covered matter in which the US is a party of has a direct and substantial interest.  AND of course, all of this has to be done in a personal capacity, outside of official duties.</a:t>
            </a:r>
          </a:p>
          <a:p>
            <a:endParaRPr lang="en-US" sz="1200" baseline="0" dirty="0" smtClean="0"/>
          </a:p>
          <a:p>
            <a:r>
              <a:rPr lang="en-US" sz="1200" baseline="0" dirty="0" smtClean="0"/>
              <a:t>More fact patterns. </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FC5C860F-1504-4CE4-B63C-1AB14CDAF948}" type="slidenum">
              <a:rPr lang="en-US" smtClean="0"/>
              <a:pPr/>
              <a:t>17</a:t>
            </a:fld>
            <a:endParaRPr lang="en-US"/>
          </a:p>
        </p:txBody>
      </p:sp>
    </p:spTree>
    <p:extLst>
      <p:ext uri="{BB962C8B-B14F-4D97-AF65-F5344CB8AC3E}">
        <p14:creationId xmlns:p14="http://schemas.microsoft.com/office/powerpoint/2010/main" val="1891432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Let’s run through the elements – Employee, direct communication, intent to influence, before an agency, in connection with a covered matter that the US has an interest in.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BUT providing a reference, based on personal experience with that individual, does not constitute acting as agent FOR ANOTHER but it instead a form of self-representation, based on one’s own experience.  The mere fact that the communication is made in support of another does not render it a prohibited communication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Misuse of position note – Can Stephanie write the reference on NSF letterhead and sign the letter using her official title?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YES, because the reference is for a federal position.  If the job were non-federal, she could use the letterhead/title only if she dealt with him in the course of her federal employment. </a:t>
            </a:r>
          </a:p>
        </p:txBody>
      </p:sp>
      <p:sp>
        <p:nvSpPr>
          <p:cNvPr id="4" name="Slide Number Placeholder 3"/>
          <p:cNvSpPr>
            <a:spLocks noGrp="1"/>
          </p:cNvSpPr>
          <p:nvPr>
            <p:ph type="sldNum" sz="quarter" idx="10"/>
          </p:nvPr>
        </p:nvSpPr>
        <p:spPr/>
        <p:txBody>
          <a:bodyPr/>
          <a:lstStyle/>
          <a:p>
            <a:fld id="{89046086-EE90-4E39-8E2F-85D3DC5E106D}" type="slidenum">
              <a:rPr lang="en-US" smtClean="0"/>
              <a:t>18</a:t>
            </a:fld>
            <a:endParaRPr lang="en-US"/>
          </a:p>
        </p:txBody>
      </p:sp>
    </p:spTree>
    <p:extLst>
      <p:ext uri="{BB962C8B-B14F-4D97-AF65-F5344CB8AC3E}">
        <p14:creationId xmlns:p14="http://schemas.microsoft.com/office/powerpoint/2010/main" val="3369720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 question here is whether Maryland agencies</a:t>
            </a:r>
            <a:r>
              <a:rPr lang="en-US" baseline="0" dirty="0" smtClean="0"/>
              <a:t> are considered an agency for purposes of 205’s representation limits.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“Department” and “Agency” are not actually defined in 205, so we need to look to 18 USC s </a:t>
            </a:r>
            <a:r>
              <a:rPr lang="en-US" baseline="0" dirty="0" smtClean="0"/>
              <a:t>6 for these definitions. There, </a:t>
            </a:r>
            <a:r>
              <a:rPr lang="en-US" dirty="0" smtClean="0"/>
              <a:t>“Department” means one of the executive departments enumerated</a:t>
            </a:r>
            <a:r>
              <a:rPr lang="en-US" baseline="0" dirty="0" smtClean="0"/>
              <a:t> in section 1 of title 5 (i.e., strictly federal departments), and</a:t>
            </a:r>
            <a:r>
              <a:rPr lang="en-US" dirty="0" smtClean="0"/>
              <a:t>, </a:t>
            </a:r>
            <a:r>
              <a:rPr lang="en-US" baseline="0" dirty="0" smtClean="0"/>
              <a:t>“agency” embraces only agencies of the United States.  So that includes entities within the legislative branches, like the Office of the Architect of the Capitol (5 Op. OLC 194), and probably agencies within the judicial branch like the administrative office of the US courts, though OLC has not expressly opined on that.  BUT, it does not prohibit you from going before Congress or its committees (HR Rep. No. 748, 87</a:t>
            </a:r>
            <a:r>
              <a:rPr lang="en-US" baseline="30000" dirty="0" smtClean="0"/>
              <a:t>th</a:t>
            </a:r>
            <a:r>
              <a:rPr lang="en-US" baseline="0" dirty="0" smtClean="0"/>
              <a:t>, 83x17), and OLC has also determined that 205 does not prohibit employees from communicating with state agencies. So it’s only U.S. agencies.  Henry may represent YAA in this situation.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89046086-EE90-4E39-8E2F-85D3DC5E106D}" type="slidenum">
              <a:rPr lang="en-US" smtClean="0"/>
              <a:t>19</a:t>
            </a:fld>
            <a:endParaRPr lang="en-US"/>
          </a:p>
        </p:txBody>
      </p:sp>
    </p:spTree>
    <p:extLst>
      <p:ext uri="{BB962C8B-B14F-4D97-AF65-F5344CB8AC3E}">
        <p14:creationId xmlns:p14="http://schemas.microsoft.com/office/powerpoint/2010/main" val="600248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Quick overview of the structure of 205 and summarize the other provisions:  Both clauses of (a)(1) apply when there are CLAIMS AGAINST THE U.S.  Matters that qualify as “claims against the U.S.” are pretty limited though, so really the main focus for agency ethics officials is typically (a)(2).  We’re going to parse out the elements of 205(a)(2) in some detail.  The restrictions in 205(a) apply to all federal employees, and all employees of the legislative and judicial branches.  It doesn’t, however, apply to elected members of Congress.  </a:t>
            </a:r>
          </a:p>
          <a:p>
            <a:endParaRPr lang="en-US" baseline="0" dirty="0" smtClean="0"/>
          </a:p>
          <a:p>
            <a:r>
              <a:rPr lang="en-US" baseline="0" dirty="0" smtClean="0"/>
              <a:t>Moving on through the structure of 205, next there is section 205(b), which basically applies the same type of restrictions in (a)(1) and (a)(2) to employees of the District of Columbia in connection with claims against DC or matters in which DC has a direct and substantial interest.  Executive branch employees do not need to worry about 205(b) UNLESS they are employees of the Office of the U.S. Attorney General for the District of Columbia – those employees are subject to both sections (a) AND (b).  </a:t>
            </a:r>
          </a:p>
          <a:p>
            <a:endParaRPr lang="en-US" baseline="0" dirty="0" smtClean="0"/>
          </a:p>
          <a:p>
            <a:r>
              <a:rPr lang="en-US" baseline="0" dirty="0" smtClean="0"/>
              <a:t>Next we have 205(c), which provides that special government employees are subject to LESS RESTRICTIVE prohibitions under this statute. Rachel will touch on that briefly later on.</a:t>
            </a:r>
          </a:p>
          <a:p>
            <a:endParaRPr lang="en-US" baseline="0" dirty="0" smtClean="0"/>
          </a:p>
          <a:p>
            <a:r>
              <a:rPr lang="en-US" baseline="0" dirty="0" smtClean="0"/>
              <a:t>Then we have six exceptions to the restrictions in 205(a) and (b), and mixed in we have the definition of “covered matter” and 205(h). </a:t>
            </a:r>
          </a:p>
          <a:p>
            <a:endParaRPr lang="en-US" baseline="0" dirty="0" smtClean="0"/>
          </a:p>
        </p:txBody>
      </p:sp>
      <p:sp>
        <p:nvSpPr>
          <p:cNvPr id="4" name="Slide Number Placeholder 3"/>
          <p:cNvSpPr>
            <a:spLocks noGrp="1"/>
          </p:cNvSpPr>
          <p:nvPr>
            <p:ph type="sldNum" sz="quarter" idx="10"/>
          </p:nvPr>
        </p:nvSpPr>
        <p:spPr/>
        <p:txBody>
          <a:bodyPr/>
          <a:lstStyle/>
          <a:p>
            <a:fld id="{FC5C860F-1504-4CE4-B63C-1AB14CDAF948}" type="slidenum">
              <a:rPr lang="en-US" smtClean="0"/>
              <a:pPr/>
              <a:t>2</a:t>
            </a:fld>
            <a:endParaRPr lang="en-US"/>
          </a:p>
        </p:txBody>
      </p:sp>
    </p:spTree>
    <p:extLst>
      <p:ext uri="{BB962C8B-B14F-4D97-AF65-F5344CB8AC3E}">
        <p14:creationId xmlns:p14="http://schemas.microsoft.com/office/powerpoint/2010/main" val="3736649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about DC?</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gets a little trickier when it comes to agencies of the District of Columbia because it’s not obvious whether “United States” encompasses DC, and the term agency is used in 205(b), which applies to DC employees.  But OLC has also determined that, because of the separate provisions for federal and DC employees after the 1989 amendments, the definition of agency in 205(a) applies only to federal agencies, and does not include agencies of DC.</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89046086-EE90-4E39-8E2F-85D3DC5E106D}" type="slidenum">
              <a:rPr lang="en-US" smtClean="0"/>
              <a:t>20</a:t>
            </a:fld>
            <a:endParaRPr lang="en-US"/>
          </a:p>
        </p:txBody>
      </p:sp>
    </p:spTree>
    <p:extLst>
      <p:ext uri="{BB962C8B-B14F-4D97-AF65-F5344CB8AC3E}">
        <p14:creationId xmlns:p14="http://schemas.microsoft.com/office/powerpoint/2010/main" val="1101894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about these courts?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term “court” is not defined in title 18 like agency or department is.  In an unpublished 1970 opinion that is quoted in a public opinion, OLC concluded that the term “court” means any court – state OR federal.  Accordingly, 205 could apply to representations before both federal courts AND state courts.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keep in mind that the U.S. also has to be a party or have a direct and substantial interest in the matter, so that narrows it a bit.  It’s not a prohibition against simply appearing in court for another.  There also has to be that nexus between the U.S. and the matter at issue.  What does it mean to have a direct and substantial interest in the matter?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here is no statutory definition of the phrase “direct and substantial” as used in § 205, but the phrase does appear in other criminal conflict of interest statutes, notably 18 U.S.C. §§ 203 and 207. OGE regulations interpreting § 207 provide helpful guidance on the scope of the phrase by describing its application in the context of that statute, and lists some factors. OGE Advisory Letter 94x7.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dirty="0" smtClean="0"/>
              <a:t>5 C.F.R. § 2641.201(j)(2)(ii):</a:t>
            </a:r>
          </a:p>
          <a:p>
            <a:pPr marL="0" indent="0">
              <a:buNone/>
            </a:pPr>
            <a:endParaRPr lang="en-US" dirty="0" smtClean="0"/>
          </a:p>
          <a:p>
            <a:pPr lvl="1"/>
            <a:r>
              <a:rPr lang="en-US" dirty="0" smtClean="0"/>
              <a:t>The component has a financial interest in the matter;</a:t>
            </a:r>
            <a:br>
              <a:rPr lang="en-US" dirty="0" smtClean="0"/>
            </a:br>
            <a:endParaRPr lang="en-US" dirty="0" smtClean="0"/>
          </a:p>
          <a:p>
            <a:pPr lvl="1"/>
            <a:r>
              <a:rPr lang="en-US" dirty="0" smtClean="0"/>
              <a:t>The matter is likely to have an effect on the policies, programs, or operations of the component;</a:t>
            </a:r>
            <a:br>
              <a:rPr lang="en-US" dirty="0" smtClean="0"/>
            </a:br>
            <a:endParaRPr lang="en-US" dirty="0" smtClean="0"/>
          </a:p>
          <a:p>
            <a:pPr lvl="1"/>
            <a:r>
              <a:rPr lang="en-US" dirty="0" smtClean="0"/>
              <a:t>The component is involved in any proceeding associated with the matter, e.g., as by having provided witnesses or documentary evidence; and</a:t>
            </a:r>
            <a:br>
              <a:rPr lang="en-US" dirty="0" smtClean="0"/>
            </a:br>
            <a:endParaRPr lang="en-US" dirty="0" smtClean="0"/>
          </a:p>
          <a:p>
            <a:pPr lvl="1"/>
            <a:r>
              <a:rPr lang="en-US" dirty="0" smtClean="0"/>
              <a:t>The component has more than an academic interest in the outcome of the matter.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Not likely to have an interest, but</a:t>
            </a:r>
            <a:r>
              <a:rPr lang="en-US" sz="1200" kern="1200" baseline="0" dirty="0" smtClean="0">
                <a:solidFill>
                  <a:schemeClr val="tx1"/>
                </a:solidFill>
                <a:effectLst/>
                <a:latin typeface="+mn-lt"/>
                <a:ea typeface="+mn-ea"/>
                <a:cs typeface="+mn-cs"/>
              </a:rPr>
              <a:t> you’ll still</a:t>
            </a:r>
            <a:r>
              <a:rPr lang="en-US" sz="1200" kern="1200" dirty="0" smtClean="0">
                <a:solidFill>
                  <a:schemeClr val="tx1"/>
                </a:solidFill>
                <a:effectLst/>
                <a:latin typeface="+mn-lt"/>
                <a:ea typeface="+mn-ea"/>
                <a:cs typeface="+mn-cs"/>
              </a:rPr>
              <a:t> have to consider whether ANY agency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a party or has a direct and substantial interest.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In general, the U.S. does not necessarily have a </a:t>
            </a:r>
            <a:r>
              <a:rPr lang="en-US" sz="1200" kern="1200" dirty="0" smtClean="0">
                <a:solidFill>
                  <a:schemeClr val="tx1"/>
                </a:solidFill>
                <a:effectLst/>
                <a:latin typeface="+mn-lt"/>
                <a:ea typeface="+mn-ea"/>
                <a:cs typeface="+mn-cs"/>
              </a:rPr>
              <a:t>direct and substantial interest in a particular matter merely because a Federal statute is at issue or a Federal court is serving as the forum. </a:t>
            </a:r>
            <a:r>
              <a:rPr lang="en-US" sz="1200" kern="1200" baseline="0" dirty="0" smtClean="0">
                <a:solidFill>
                  <a:schemeClr val="tx1"/>
                </a:solidFill>
                <a:effectLst/>
                <a:latin typeface="+mn-lt"/>
                <a:ea typeface="+mn-ea"/>
                <a:cs typeface="+mn-cs"/>
              </a:rPr>
              <a:t> There needs to be a greater interest than that.  You’ll always need to be careful here, because </a:t>
            </a:r>
            <a:r>
              <a:rPr lang="en-US" sz="1200" kern="1200" dirty="0" smtClean="0">
                <a:solidFill>
                  <a:schemeClr val="tx1"/>
                </a:solidFill>
                <a:effectLst/>
                <a:latin typeface="+mn-lt"/>
                <a:ea typeface="+mn-ea"/>
                <a:cs typeface="+mn-cs"/>
              </a:rPr>
              <a:t>even if it is determined that the U.S. does not have a direct and substantial interest at this time, such an interest may arise while the matter proceeds, thus triggering the statutory bar.  </a:t>
            </a:r>
            <a:r>
              <a:rPr lang="en-US" sz="1200" i="1" kern="1200" dirty="0" smtClean="0">
                <a:solidFill>
                  <a:schemeClr val="tx1"/>
                </a:solidFill>
                <a:effectLst/>
                <a:latin typeface="+mn-lt"/>
                <a:ea typeface="+mn-ea"/>
                <a:cs typeface="+mn-cs"/>
              </a:rPr>
              <a:t>See</a:t>
            </a:r>
            <a:r>
              <a:rPr lang="en-US" sz="1200" kern="1200" dirty="0" smtClean="0">
                <a:solidFill>
                  <a:schemeClr val="tx1"/>
                </a:solidFill>
                <a:effectLst/>
                <a:latin typeface="+mn-lt"/>
                <a:ea typeface="+mn-ea"/>
                <a:cs typeface="+mn-cs"/>
              </a:rPr>
              <a:t> 94x7. </a:t>
            </a: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89046086-EE90-4E39-8E2F-85D3DC5E106D}" type="slidenum">
              <a:rPr lang="en-US" smtClean="0"/>
              <a:t>21</a:t>
            </a:fld>
            <a:endParaRPr lang="en-US"/>
          </a:p>
        </p:txBody>
      </p:sp>
    </p:spTree>
    <p:extLst>
      <p:ext uri="{BB962C8B-B14F-4D97-AF65-F5344CB8AC3E}">
        <p14:creationId xmlns:p14="http://schemas.microsoft.com/office/powerpoint/2010/main" val="144045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By being granted</a:t>
            </a:r>
            <a:r>
              <a:rPr lang="en-US" sz="1200" kern="1200" baseline="0" dirty="0" smtClean="0">
                <a:solidFill>
                  <a:schemeClr val="tx1"/>
                </a:solidFill>
                <a:effectLst/>
                <a:latin typeface="+mn-lt"/>
                <a:ea typeface="+mn-ea"/>
                <a:cs typeface="+mn-cs"/>
              </a:rPr>
              <a:t> admin leave, does that mean the representations are being done as part of his official duties?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employee will not be in violation of § 205 if the activity is “in the proper discharge of his official duties.” </a:t>
            </a:r>
            <a:r>
              <a:rPr lang="en-US" sz="1200" b="0" i="0" kern="1200" dirty="0" smtClean="0">
                <a:solidFill>
                  <a:schemeClr val="tx1"/>
                </a:solidFill>
                <a:effectLst/>
                <a:latin typeface="+mn-lt"/>
                <a:ea typeface="+mn-ea"/>
                <a:cs typeface="+mn-cs"/>
              </a:rPr>
              <a:t>Because the statute uses the term “official,” it is implied that the focus of the provision is aimed at barring actions taken by employees in their PRIVATE capacities, not in their official capacities.  [Contrast with 208,</a:t>
            </a:r>
            <a:r>
              <a:rPr lang="en-US" sz="1200" b="0" i="0" kern="1200" baseline="0" dirty="0" smtClean="0">
                <a:solidFill>
                  <a:schemeClr val="tx1"/>
                </a:solidFill>
                <a:effectLst/>
                <a:latin typeface="+mn-lt"/>
                <a:ea typeface="+mn-ea"/>
                <a:cs typeface="+mn-cs"/>
              </a:rPr>
              <a:t> where employees are barred from working on matters in their official capacity that affect their financial interest].  </a:t>
            </a:r>
            <a:r>
              <a:rPr lang="en-US" sz="1200" kern="1200" dirty="0" smtClean="0">
                <a:solidFill>
                  <a:schemeClr val="tx1"/>
                </a:solidFill>
                <a:effectLst/>
                <a:latin typeface="+mn-lt"/>
                <a:ea typeface="+mn-ea"/>
                <a:cs typeface="+mn-cs"/>
              </a:rPr>
              <a:t>Congress did not intend to limit the ability of Federal agencies to assign employees to tasks that would involve their representing other parties. 4 Op. O.L.C. 498, 504 (1980).</a:t>
            </a:r>
            <a:r>
              <a:rPr lang="en-US" sz="1200" b="1"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However, it should be noted that there is a difference between discharging an employee’s official duties and merely b</a:t>
            </a:r>
            <a:r>
              <a:rPr lang="en-US" sz="1200" b="0" i="0" kern="1200" dirty="0" smtClean="0">
                <a:solidFill>
                  <a:schemeClr val="tx1"/>
                </a:solidFill>
                <a:effectLst/>
                <a:latin typeface="+mn-lt"/>
                <a:ea typeface="+mn-ea"/>
                <a:cs typeface="+mn-cs"/>
              </a:rPr>
              <a:t>eing allowed to engage in an activity on “official time.”  For an example, when an employee is on administrative leave, he or she is given official time for some activity, but the activities he undertakes during</a:t>
            </a:r>
            <a:r>
              <a:rPr lang="en-US" sz="1200" b="0" i="0" kern="1200" baseline="0" dirty="0" smtClean="0">
                <a:solidFill>
                  <a:schemeClr val="tx1"/>
                </a:solidFill>
                <a:effectLst/>
                <a:latin typeface="+mn-lt"/>
                <a:ea typeface="+mn-ea"/>
                <a:cs typeface="+mn-cs"/>
              </a:rPr>
              <a:t> that time is not part of his official duties.</a:t>
            </a:r>
            <a:r>
              <a:rPr lang="en-US" sz="1200" b="0" i="0" kern="120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Determining whether a representational activity is “in the proper discharge” of an employee’s official duties requires the employee’s official supervisors to make a factual determination of whether the proposed representational activity falls within the scope of an employee’s official duties, </a:t>
            </a:r>
            <a:r>
              <a:rPr lang="en-US" sz="1200" i="1" u="none" kern="1200" dirty="0" smtClean="0">
                <a:solidFill>
                  <a:schemeClr val="tx1"/>
                </a:solidFill>
                <a:effectLst/>
                <a:latin typeface="+mn-lt"/>
                <a:ea typeface="+mn-ea"/>
                <a:cs typeface="+mn-cs"/>
              </a:rPr>
              <a:t>i.e.</a:t>
            </a:r>
            <a:r>
              <a:rPr lang="en-US" sz="1200" u="none" kern="1200" dirty="0" smtClean="0">
                <a:solidFill>
                  <a:schemeClr val="tx1"/>
                </a:solidFill>
                <a:effectLst/>
                <a:latin typeface="+mn-lt"/>
                <a:ea typeface="+mn-ea"/>
                <a:cs typeface="+mn-cs"/>
              </a:rPr>
              <a:t>, whether the activity is part of the employee’s job.  </a:t>
            </a:r>
            <a:r>
              <a:rPr lang="en-US" sz="1200" i="1" u="none" kern="1200" dirty="0" smtClean="0">
                <a:solidFill>
                  <a:schemeClr val="tx1"/>
                </a:solidFill>
                <a:effectLst/>
                <a:latin typeface="+mn-lt"/>
                <a:ea typeface="+mn-ea"/>
                <a:cs typeface="+mn-cs"/>
              </a:rPr>
              <a:t>See</a:t>
            </a:r>
            <a:r>
              <a:rPr lang="en-US" sz="1200" u="none" kern="1200" dirty="0" smtClean="0">
                <a:solidFill>
                  <a:schemeClr val="tx1"/>
                </a:solidFill>
                <a:effectLst/>
                <a:latin typeface="+mn-lt"/>
                <a:ea typeface="+mn-ea"/>
                <a:cs typeface="+mn-cs"/>
              </a:rPr>
              <a:t> OGE Advisory Letter 88x14; OGE Advisory Letter 94x8.</a:t>
            </a:r>
            <a:r>
              <a:rPr lang="en-US" sz="1200" i="1" u="none" kern="1200" dirty="0" smtClean="0">
                <a:solidFill>
                  <a:schemeClr val="tx1"/>
                </a:solidFill>
                <a:effectLst/>
                <a:latin typeface="+mn-lt"/>
                <a:ea typeface="+mn-ea"/>
                <a:cs typeface="+mn-cs"/>
              </a:rPr>
              <a:t> </a:t>
            </a:r>
            <a:endParaRPr lang="en-US" sz="1200" b="0" i="0"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89046086-EE90-4E39-8E2F-85D3DC5E106D}" type="slidenum">
              <a:rPr lang="en-US" smtClean="0"/>
              <a:t>22</a:t>
            </a:fld>
            <a:endParaRPr lang="en-US"/>
          </a:p>
        </p:txBody>
      </p:sp>
    </p:spTree>
    <p:extLst>
      <p:ext uri="{BB962C8B-B14F-4D97-AF65-F5344CB8AC3E}">
        <p14:creationId xmlns:p14="http://schemas.microsoft.com/office/powerpoint/2010/main" val="3968068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b="0" baseline="0" dirty="0" smtClean="0"/>
              <a:t>I want to note that, for SGEs, the application of 205 is different than for most employees.  As you probably know, a</a:t>
            </a:r>
            <a:r>
              <a:rPr lang="en-US" dirty="0" smtClean="0"/>
              <a:t>n SGE is an employee</a:t>
            </a:r>
            <a:r>
              <a:rPr lang="en-US" baseline="0" dirty="0" smtClean="0"/>
              <a:t> </a:t>
            </a:r>
            <a:r>
              <a:rPr lang="en-US" dirty="0" smtClean="0"/>
              <a:t>appointed</a:t>
            </a:r>
            <a:r>
              <a:rPr lang="en-US" baseline="0" dirty="0" smtClean="0"/>
              <a:t> </a:t>
            </a:r>
            <a:r>
              <a:rPr lang="en-US" dirty="0" smtClean="0"/>
              <a:t>to perform temporary duties</a:t>
            </a:r>
            <a:r>
              <a:rPr lang="en-US" baseline="0" dirty="0" smtClean="0"/>
              <a:t> for </a:t>
            </a:r>
            <a:r>
              <a:rPr lang="en-US" dirty="0" smtClean="0"/>
              <a:t>not more than 130 days in a year.</a:t>
            </a:r>
            <a:r>
              <a:rPr lang="en-US" baseline="0" dirty="0" smtClean="0"/>
              <a:t>  </a:t>
            </a:r>
            <a:r>
              <a:rPr lang="en-US" dirty="0" smtClean="0"/>
              <a:t>An SGE is generally considered an employee for purposes of most federal ethics laws and regulations.</a:t>
            </a:r>
            <a:r>
              <a:rPr lang="en-US" baseline="0" dirty="0" smtClean="0"/>
              <a:t>  But </a:t>
            </a:r>
            <a:r>
              <a:rPr lang="en-US" dirty="0" smtClean="0"/>
              <a:t>they almost always have other jobs outside the government, so how 205 applies to them is very important.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For 205, an SGE’s private representational activities aren’t as restricted as a regular employee. Basically, i</a:t>
            </a:r>
            <a:r>
              <a:rPr lang="en-US" baseline="0" dirty="0" smtClean="0"/>
              <a:t>f the SGE works for less than 60 days, then the restrictions in 205 ONLY apply to party matters they personally worked on.  If the SGE works between 60 and 130 days, then the restrictions of 205(a) apply to both party matters they personally worked on, AND any party matters that are pending at their agency.  But 205 </a:t>
            </a:r>
            <a:r>
              <a:rPr lang="en-US" baseline="0" dirty="0" err="1" smtClean="0"/>
              <a:t>isnt</a:t>
            </a:r>
            <a:r>
              <a:rPr lang="en-US" baseline="0" dirty="0" smtClean="0"/>
              <a:t> going to apply to all covered matters, like it does for regular employees.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remember, an employee has to be designated an SGE at the time of appointment, and at each 1-year renewal period.  Can’t just become an SGE by only working X amount of days.  90x5.  It’s also important for these SGEs to get briefed on the level of restrictions when they come on.</a:t>
            </a:r>
            <a:endParaRPr lang="en-US" dirty="0"/>
          </a:p>
        </p:txBody>
      </p:sp>
      <p:sp>
        <p:nvSpPr>
          <p:cNvPr id="4" name="Slide Number Placeholder 3"/>
          <p:cNvSpPr>
            <a:spLocks noGrp="1"/>
          </p:cNvSpPr>
          <p:nvPr>
            <p:ph type="sldNum" sz="quarter" idx="10"/>
          </p:nvPr>
        </p:nvSpPr>
        <p:spPr/>
        <p:txBody>
          <a:bodyPr/>
          <a:lstStyle/>
          <a:p>
            <a:fld id="{FC5C860F-1504-4CE4-B63C-1AB14CDAF948}" type="slidenum">
              <a:rPr lang="en-US" smtClean="0"/>
              <a:pPr/>
              <a:t>23</a:t>
            </a:fld>
            <a:endParaRPr lang="en-US"/>
          </a:p>
        </p:txBody>
      </p:sp>
    </p:spTree>
    <p:extLst>
      <p:ext uri="{BB962C8B-B14F-4D97-AF65-F5344CB8AC3E}">
        <p14:creationId xmlns:p14="http://schemas.microsoft.com/office/powerpoint/2010/main" val="390853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Not time to cover, but want to flag exceptions. </a:t>
            </a:r>
            <a:endParaRPr lang="en-US" b="0" baseline="0"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u="none" kern="1200" dirty="0" smtClean="0">
              <a:solidFill>
                <a:schemeClr val="bg1"/>
              </a:solidFill>
              <a:effectLst/>
              <a:latin typeface="Lucida Sans"/>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fld id="{FC5C860F-1504-4CE4-B63C-1AB14CDAF948}" type="slidenum">
              <a:rPr lang="en-US" smtClean="0"/>
              <a:pPr/>
              <a:t>24</a:t>
            </a:fld>
            <a:endParaRPr lang="en-US"/>
          </a:p>
        </p:txBody>
      </p:sp>
    </p:spTree>
    <p:extLst>
      <p:ext uri="{BB962C8B-B14F-4D97-AF65-F5344CB8AC3E}">
        <p14:creationId xmlns:p14="http://schemas.microsoft.com/office/powerpoint/2010/main" val="3056151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previous discussion of section 205 is a good backdrop for</a:t>
            </a:r>
            <a:r>
              <a:rPr lang="en-US" baseline="0" dirty="0" smtClean="0"/>
              <a:t> understanding the requirements of 18 U.S.C. 203. In many important ways, section 203 tracks the language and purposes of section 205, particularly the offense in section 205(a)(2), with its focus on representational activities in connection with particular matters. And it may be tempting to collapse the two statutes, or to conclude that one is overshadowed by the other. Nevertheless, there are important differences in scope between the two. </a:t>
            </a:r>
            <a:endParaRPr lang="en-US" dirty="0"/>
          </a:p>
        </p:txBody>
      </p:sp>
      <p:sp>
        <p:nvSpPr>
          <p:cNvPr id="4" name="Slide Number Placeholder 3"/>
          <p:cNvSpPr>
            <a:spLocks noGrp="1"/>
          </p:cNvSpPr>
          <p:nvPr>
            <p:ph type="sldNum" sz="quarter" idx="10"/>
          </p:nvPr>
        </p:nvSpPr>
        <p:spPr/>
        <p:txBody>
          <a:bodyPr/>
          <a:lstStyle/>
          <a:p>
            <a:fld id="{5A2D47E6-C8DD-41D2-A2A7-1E877412E1F3}" type="slidenum">
              <a:rPr lang="en-US" smtClean="0"/>
              <a:t>25</a:t>
            </a:fld>
            <a:endParaRPr lang="en-US"/>
          </a:p>
        </p:txBody>
      </p:sp>
    </p:spTree>
    <p:extLst>
      <p:ext uri="{BB962C8B-B14F-4D97-AF65-F5344CB8AC3E}">
        <p14:creationId xmlns:p14="http://schemas.microsoft.com/office/powerpoint/2010/main" val="2210800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1000"/>
              </a:spcAft>
            </a:pPr>
            <a:r>
              <a:rPr lang="en-US" sz="1100" baseline="0" dirty="0" smtClean="0"/>
              <a:t>With that in mind, I’d like to provide a quick overview and summary of 203. In particular, I’m going to focus on 203(a)(1)(B),</a:t>
            </a:r>
            <a:r>
              <a:rPr lang="en-US" sz="1100" dirty="0" smtClean="0"/>
              <a:t> which deals with employees of the executive branch. In short, it bars individuals from receiving compensation for any representational services –</a:t>
            </a:r>
            <a:r>
              <a:rPr lang="en-US" sz="1100" dirty="0"/>
              <a:t> </a:t>
            </a:r>
            <a:r>
              <a:rPr lang="en-US" sz="1100" dirty="0" smtClean="0"/>
              <a:t>rendered personally or by someone else – when that individual is an employee, in connection with certain covered matters. </a:t>
            </a:r>
            <a:r>
              <a:rPr lang="en-US" sz="1100" baseline="0" dirty="0" smtClean="0"/>
              <a:t>The restrictions in 203(a)(1) apply to all federal employees, and all employees of the legislative and judicial branches.  They also apply to elected members of Congress.</a:t>
            </a:r>
          </a:p>
          <a:p>
            <a:pPr>
              <a:spcAft>
                <a:spcPts val="1000"/>
              </a:spcAft>
            </a:pPr>
            <a:r>
              <a:rPr lang="en-US" sz="1100" baseline="0" dirty="0" smtClean="0"/>
              <a:t>Next, we have section 203(a)(2), which creates restrictions</a:t>
            </a:r>
            <a:r>
              <a:rPr lang="en-US" sz="1100" dirty="0" smtClean="0"/>
              <a:t> for the </a:t>
            </a:r>
            <a:r>
              <a:rPr lang="en-US" sz="1100" dirty="0" err="1" smtClean="0"/>
              <a:t>payor</a:t>
            </a:r>
            <a:r>
              <a:rPr lang="en-US" sz="1100" dirty="0" smtClean="0"/>
              <a:t> – that is, the person offering or providing the prohibited compensation. </a:t>
            </a:r>
          </a:p>
          <a:p>
            <a:pPr>
              <a:spcAft>
                <a:spcPts val="1000"/>
              </a:spcAft>
            </a:pPr>
            <a:r>
              <a:rPr lang="en-US" sz="1100" baseline="0" dirty="0" smtClean="0"/>
              <a:t>Next,</a:t>
            </a:r>
            <a:r>
              <a:rPr lang="en-US" sz="1100" dirty="0" smtClean="0"/>
              <a:t> 203(b) </a:t>
            </a:r>
            <a:r>
              <a:rPr lang="en-US" sz="1100" baseline="0" dirty="0" smtClean="0"/>
              <a:t>basically applies the same type of restrictions in (a)(1) and (a)(2) with respect to employees of the District of Columbia in connection with matters in which DC has a direct and substantial interest. </a:t>
            </a:r>
            <a:endParaRPr lang="en-US" sz="1100" baseline="0" dirty="0" smtClean="0"/>
          </a:p>
          <a:p>
            <a:pPr>
              <a:spcAft>
                <a:spcPts val="1000"/>
              </a:spcAft>
            </a:pPr>
            <a:r>
              <a:rPr lang="en-US" sz="1100" baseline="0" dirty="0" smtClean="0"/>
              <a:t>Next </a:t>
            </a:r>
            <a:r>
              <a:rPr lang="en-US" sz="1100" baseline="0" dirty="0" smtClean="0"/>
              <a:t>we have 203(c), which provides that special government employees are subject to less restrictive prohibitions under this statute,</a:t>
            </a:r>
            <a:r>
              <a:rPr lang="en-US" sz="1100" dirty="0" smtClean="0"/>
              <a:t> just as they’re subject to less restrictive prohibitions under 205. </a:t>
            </a:r>
          </a:p>
          <a:p>
            <a:pPr>
              <a:spcAft>
                <a:spcPts val="1000"/>
              </a:spcAft>
            </a:pPr>
            <a:r>
              <a:rPr lang="en-US" sz="1100" baseline="0" dirty="0" smtClean="0"/>
              <a:t>Finally, we have three exceptions to the restrictions in 203(a)(1). These are virtually </a:t>
            </a:r>
            <a:r>
              <a:rPr lang="en-US" sz="1100" dirty="0" smtClean="0"/>
              <a:t>identical to three of the exceptions in 205.</a:t>
            </a:r>
            <a:endParaRPr lang="en-US" sz="1100" baseline="0" dirty="0" smtClean="0"/>
          </a:p>
          <a:p>
            <a:endParaRPr lang="en-US" baseline="0" dirty="0" smtClean="0"/>
          </a:p>
        </p:txBody>
      </p:sp>
      <p:sp>
        <p:nvSpPr>
          <p:cNvPr id="4" name="Slide Number Placeholder 3"/>
          <p:cNvSpPr>
            <a:spLocks noGrp="1"/>
          </p:cNvSpPr>
          <p:nvPr>
            <p:ph type="sldNum" sz="quarter" idx="10"/>
          </p:nvPr>
        </p:nvSpPr>
        <p:spPr/>
        <p:txBody>
          <a:bodyPr/>
          <a:lstStyle/>
          <a:p>
            <a:fld id="{FC5C860F-1504-4CE4-B63C-1AB14CDAF948}" type="slidenum">
              <a:rPr lang="en-US" smtClean="0"/>
              <a:pPr/>
              <a:t>26</a:t>
            </a:fld>
            <a:endParaRPr lang="en-US"/>
          </a:p>
        </p:txBody>
      </p:sp>
    </p:spTree>
    <p:extLst>
      <p:ext uri="{BB962C8B-B14F-4D97-AF65-F5344CB8AC3E}">
        <p14:creationId xmlns:p14="http://schemas.microsoft.com/office/powerpoint/2010/main" val="3736649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1000"/>
              </a:spcAft>
            </a:pPr>
            <a:r>
              <a:rPr lang="en-US" sz="1100" dirty="0"/>
              <a:t>Unlike section 205, which has three distinct offenses applicable to executive branch employees, 203 has only one</a:t>
            </a:r>
            <a:r>
              <a:rPr lang="en-US" sz="1100" dirty="0" smtClean="0"/>
              <a:t>.</a:t>
            </a:r>
          </a:p>
          <a:p>
            <a:pPr>
              <a:spcAft>
                <a:spcPts val="1000"/>
              </a:spcAft>
            </a:pPr>
            <a:r>
              <a:rPr lang="en-US" sz="1100" dirty="0" smtClean="0"/>
              <a:t>I’m going to discuss the elements of section 203, and in doing so, I’d like to begin by pointing out the similarities. </a:t>
            </a:r>
          </a:p>
          <a:p>
            <a:pPr>
              <a:spcAft>
                <a:spcPts val="1000"/>
              </a:spcAft>
            </a:pPr>
            <a:r>
              <a:rPr lang="en-US" sz="1100" dirty="0" smtClean="0"/>
              <a:t>Like section 205, (</a:t>
            </a:r>
            <a:r>
              <a:rPr lang="en-US" sz="1100" i="1" dirty="0" smtClean="0"/>
              <a:t>animate</a:t>
            </a:r>
            <a:r>
              <a:rPr lang="en-US" sz="1100" dirty="0" smtClean="0"/>
              <a:t>) 203 applies to officers and employees of the United States, when they are acting other than in the discharge of their official duties.</a:t>
            </a:r>
          </a:p>
          <a:p>
            <a:pPr>
              <a:spcAft>
                <a:spcPts val="1000"/>
              </a:spcAft>
            </a:pPr>
            <a:r>
              <a:rPr lang="en-US" sz="1100" dirty="0" smtClean="0"/>
              <a:t>(</a:t>
            </a:r>
            <a:r>
              <a:rPr lang="en-US" sz="1100" i="1" dirty="0" smtClean="0"/>
              <a:t>Animate</a:t>
            </a:r>
            <a:r>
              <a:rPr lang="en-US" sz="1100" dirty="0"/>
              <a:t>) </a:t>
            </a:r>
            <a:r>
              <a:rPr lang="en-US" sz="1100" dirty="0" smtClean="0"/>
              <a:t>It covers representational services as an agent or attorney, or otherwise, for another person…</a:t>
            </a:r>
          </a:p>
          <a:p>
            <a:pPr>
              <a:spcAft>
                <a:spcPts val="1000"/>
              </a:spcAft>
            </a:pPr>
            <a:r>
              <a:rPr lang="en-US" sz="1100" dirty="0"/>
              <a:t>… (</a:t>
            </a:r>
            <a:r>
              <a:rPr lang="en-US" sz="1100" i="1" dirty="0"/>
              <a:t>animate</a:t>
            </a:r>
            <a:r>
              <a:rPr lang="en-US" sz="1100" dirty="0"/>
              <a:t>) in </a:t>
            </a:r>
            <a:r>
              <a:rPr lang="en-US" sz="1100" dirty="0" smtClean="0"/>
              <a:t>connection with the same types of particular matters, and before the same entities, as section 205(a)(2).</a:t>
            </a:r>
          </a:p>
          <a:p>
            <a:pPr>
              <a:spcAft>
                <a:spcPts val="1000"/>
              </a:spcAft>
            </a:pPr>
            <a:r>
              <a:rPr lang="en-US" sz="1100" dirty="0" smtClean="0"/>
              <a:t>Additionally, both 203 and 205 are aimed at preventing the abuse of actual or apparent influence with the government on the part of federal employees.</a:t>
            </a:r>
          </a:p>
          <a:p>
            <a:pPr>
              <a:spcAft>
                <a:spcPts val="1000"/>
              </a:spcAft>
            </a:pPr>
            <a:r>
              <a:rPr lang="en-US" sz="1100" dirty="0" smtClean="0"/>
              <a:t>However, there are several</a:t>
            </a:r>
            <a:r>
              <a:rPr lang="en-US" sz="1100" baseline="0" dirty="0" smtClean="0"/>
              <a:t> important differences between the statutes.</a:t>
            </a:r>
            <a:r>
              <a:rPr lang="en-US" sz="1100" dirty="0" smtClean="0"/>
              <a:t> </a:t>
            </a:r>
          </a:p>
          <a:p>
            <a:pPr>
              <a:spcAft>
                <a:spcPts val="1000"/>
              </a:spcAft>
            </a:pPr>
            <a:endParaRPr lang="en-US" sz="1100" baseline="0" dirty="0" smtClean="0">
              <a:solidFill>
                <a:srgbClr val="FF0000"/>
              </a:solidFill>
            </a:endParaRPr>
          </a:p>
          <a:p>
            <a:pPr>
              <a:spcAft>
                <a:spcPts val="1000"/>
              </a:spcAft>
            </a:pPr>
            <a:endParaRPr lang="en-US" sz="1100" dirty="0" smtClean="0">
              <a:solidFill>
                <a:srgbClr val="FF0000"/>
              </a:solidFill>
            </a:endParaRPr>
          </a:p>
        </p:txBody>
      </p:sp>
      <p:sp>
        <p:nvSpPr>
          <p:cNvPr id="4" name="Slide Number Placeholder 3"/>
          <p:cNvSpPr>
            <a:spLocks noGrp="1"/>
          </p:cNvSpPr>
          <p:nvPr>
            <p:ph type="sldNum" sz="quarter" idx="10"/>
          </p:nvPr>
        </p:nvSpPr>
        <p:spPr/>
        <p:txBody>
          <a:bodyPr/>
          <a:lstStyle/>
          <a:p>
            <a:fld id="{FC5C860F-1504-4CE4-B63C-1AB14CDAF948}" type="slidenum">
              <a:rPr lang="en-US" smtClean="0"/>
              <a:pPr/>
              <a:t>27</a:t>
            </a:fld>
            <a:endParaRPr lang="en-US"/>
          </a:p>
        </p:txBody>
      </p:sp>
    </p:spTree>
    <p:extLst>
      <p:ext uri="{BB962C8B-B14F-4D97-AF65-F5344CB8AC3E}">
        <p14:creationId xmlns:p14="http://schemas.microsoft.com/office/powerpoint/2010/main" val="1891432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399"/>
            <a:ext cx="5486400" cy="4341813"/>
          </a:xfrm>
        </p:spPr>
        <p:txBody>
          <a:bodyPr/>
          <a:lstStyle/>
          <a:p>
            <a:pPr>
              <a:spcAft>
                <a:spcPts val="1000"/>
              </a:spcAft>
            </a:pPr>
            <a:r>
              <a:rPr lang="en-US" sz="1100" dirty="0" smtClean="0"/>
              <a:t>The key difference</a:t>
            </a:r>
            <a:r>
              <a:rPr lang="en-US" sz="1100" baseline="0" dirty="0" smtClean="0"/>
              <a:t> between 203 and 205 is compensation. One way that section 203 is narrower than section 205 is that “compensation is the gist of the offense,” as the D.C. Circuit Court has said (</a:t>
            </a:r>
            <a:r>
              <a:rPr lang="en-US" sz="1100" u="sng" baseline="0" dirty="0" smtClean="0"/>
              <a:t>May v. U.S.</a:t>
            </a:r>
            <a:r>
              <a:rPr lang="en-US" sz="1100" baseline="0" dirty="0" smtClean="0"/>
              <a:t>). Section 205 prohibits certain uncompensated activities; for 203 to apply, the activity must contemplate payment in some way. The </a:t>
            </a:r>
            <a:r>
              <a:rPr lang="en-US" sz="1100" dirty="0" smtClean="0"/>
              <a:t>employee does not actually have to accept or receive any compensation, as the statute also prohibits an employee from demanding, seeking, or agreeing to receive or accept compensation.</a:t>
            </a:r>
          </a:p>
          <a:p>
            <a:pPr>
              <a:spcAft>
                <a:spcPts val="1000"/>
              </a:spcAft>
            </a:pPr>
            <a:r>
              <a:rPr lang="en-US" sz="1100" baseline="0" dirty="0" smtClean="0"/>
              <a:t>Further, the statute does not cover all payments to an employee, (</a:t>
            </a:r>
            <a:r>
              <a:rPr lang="en-US" sz="1100" i="1" baseline="0" dirty="0" smtClean="0"/>
              <a:t>animate</a:t>
            </a:r>
            <a:r>
              <a:rPr lang="en-US" sz="1100" i="0" baseline="0" dirty="0" smtClean="0"/>
              <a:t>)</a:t>
            </a:r>
            <a:r>
              <a:rPr lang="en-US" sz="1100" i="1" baseline="0" dirty="0" smtClean="0"/>
              <a:t> </a:t>
            </a:r>
            <a:r>
              <a:rPr lang="en-US" sz="1100" baseline="0" dirty="0" smtClean="0"/>
              <a:t>but only compensation that is in exchange for the provision of representational services to a third party. </a:t>
            </a:r>
          </a:p>
          <a:p>
            <a:r>
              <a:rPr lang="en-US" sz="1100" baseline="0" dirty="0" smtClean="0"/>
              <a:t>This compensation can take many forms </a:t>
            </a:r>
            <a:r>
              <a:rPr lang="en-US" sz="1100" dirty="0"/>
              <a:t>(</a:t>
            </a:r>
            <a:r>
              <a:rPr lang="en-US" sz="1100" i="1" dirty="0"/>
              <a:t>animate</a:t>
            </a:r>
            <a:r>
              <a:rPr lang="en-US" sz="1100" dirty="0"/>
              <a:t>)</a:t>
            </a:r>
            <a:r>
              <a:rPr lang="en-US" sz="1100" i="1" dirty="0"/>
              <a:t> </a:t>
            </a:r>
            <a:r>
              <a:rPr lang="en-US" sz="1100" baseline="0" dirty="0" smtClean="0"/>
              <a:t>, such as</a:t>
            </a:r>
          </a:p>
          <a:p>
            <a:pPr marL="171450" indent="-171450">
              <a:buFontTx/>
              <a:buChar char="-"/>
            </a:pPr>
            <a:r>
              <a:rPr lang="en-US" sz="1100" baseline="0" dirty="0" smtClean="0"/>
              <a:t>Salary from an employer for providing representational services</a:t>
            </a:r>
          </a:p>
          <a:p>
            <a:pPr marL="171450" indent="-171450">
              <a:buFontTx/>
              <a:buChar char="-"/>
            </a:pPr>
            <a:r>
              <a:rPr lang="en-US" sz="1100" baseline="0" dirty="0" smtClean="0"/>
              <a:t>Hourly legal fees from a client</a:t>
            </a:r>
          </a:p>
          <a:p>
            <a:pPr marL="171450" indent="-171450">
              <a:buFontTx/>
              <a:buChar char="-"/>
            </a:pPr>
            <a:r>
              <a:rPr lang="en-US" sz="1100" baseline="0" dirty="0" smtClean="0"/>
              <a:t>A contingency fee for helping someone win a legal case against the government</a:t>
            </a:r>
          </a:p>
          <a:p>
            <a:pPr marL="171450" indent="-171450">
              <a:spcAft>
                <a:spcPts val="1000"/>
              </a:spcAft>
              <a:buFontTx/>
              <a:buChar char="-"/>
            </a:pPr>
            <a:r>
              <a:rPr lang="en-US" sz="1100" baseline="0" dirty="0" smtClean="0"/>
              <a:t>A commission for helping someone obtain a government contract or other business with the government.</a:t>
            </a:r>
          </a:p>
          <a:p>
            <a:pPr>
              <a:spcAft>
                <a:spcPts val="1000"/>
              </a:spcAft>
            </a:pPr>
            <a:r>
              <a:rPr lang="en-US" sz="1100" dirty="0"/>
              <a:t>(</a:t>
            </a:r>
            <a:r>
              <a:rPr lang="en-US" sz="1100" i="1" dirty="0"/>
              <a:t>animate</a:t>
            </a:r>
            <a:r>
              <a:rPr lang="en-US" sz="1100" dirty="0"/>
              <a:t>)</a:t>
            </a:r>
            <a:r>
              <a:rPr lang="en-US" sz="1100" i="1" dirty="0"/>
              <a:t> </a:t>
            </a:r>
            <a:r>
              <a:rPr lang="en-US" sz="1100" baseline="0" dirty="0" smtClean="0"/>
              <a:t>However, compensation generally does not include reimbursement of expenses separately billed as actual costs, although such arrangements should be considered carefully and discussed with an ethics official.</a:t>
            </a:r>
          </a:p>
          <a:p>
            <a:r>
              <a:rPr lang="en-US" sz="1100" i="1" dirty="0" smtClean="0"/>
              <a:t>(Animate) </a:t>
            </a:r>
            <a:r>
              <a:rPr lang="en-US" sz="1100" dirty="0" smtClean="0"/>
              <a:t>Finally, it </a:t>
            </a:r>
            <a:r>
              <a:rPr lang="en-US" sz="1100" dirty="0"/>
              <a:t>i</a:t>
            </a:r>
            <a:r>
              <a:rPr lang="en-US" sz="1100" dirty="0" smtClean="0"/>
              <a:t>s important to remember that 203 covers compensation received indirectly, not just directly. For example, an employee who share in the overall profits of a law firm or lobbying firm may violate 203, even if the individual does not personally accept the fees from a particular client for a representation.</a:t>
            </a:r>
            <a:endParaRPr lang="en-US" sz="1100" i="1" baseline="0" dirty="0" smtClean="0"/>
          </a:p>
          <a:p>
            <a:endParaRPr lang="en-US" sz="1100" dirty="0"/>
          </a:p>
        </p:txBody>
      </p:sp>
      <p:sp>
        <p:nvSpPr>
          <p:cNvPr id="4" name="Slide Number Placeholder 3"/>
          <p:cNvSpPr>
            <a:spLocks noGrp="1"/>
          </p:cNvSpPr>
          <p:nvPr>
            <p:ph type="sldNum" sz="quarter" idx="10"/>
          </p:nvPr>
        </p:nvSpPr>
        <p:spPr/>
        <p:txBody>
          <a:bodyPr/>
          <a:lstStyle/>
          <a:p>
            <a:fld id="{5A2D47E6-C8DD-41D2-A2A7-1E877412E1F3}" type="slidenum">
              <a:rPr lang="en-US" smtClean="0"/>
              <a:t>28</a:t>
            </a:fld>
            <a:endParaRPr lang="en-US"/>
          </a:p>
        </p:txBody>
      </p:sp>
    </p:spTree>
    <p:extLst>
      <p:ext uri="{BB962C8B-B14F-4D97-AF65-F5344CB8AC3E}">
        <p14:creationId xmlns:p14="http://schemas.microsoft.com/office/powerpoint/2010/main" val="1385654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0"/>
              </a:spcAft>
            </a:pPr>
            <a:r>
              <a:rPr lang="en-US" dirty="0" smtClean="0"/>
              <a:t>One way in which section 203 is potentially</a:t>
            </a:r>
            <a:r>
              <a:rPr lang="en-US" baseline="0" dirty="0" smtClean="0"/>
              <a:t> much broader than section 205 is that it covers representational services </a:t>
            </a:r>
            <a:r>
              <a:rPr lang="en-US" i="1" baseline="0" dirty="0" smtClean="0"/>
              <a:t>(animate)</a:t>
            </a:r>
            <a:r>
              <a:rPr lang="en-US" baseline="0" dirty="0" smtClean="0"/>
              <a:t> provided by someone other than the employee personally. The prohibition applies as long as the employee either directly or indirectly shares in the compensation for those services.</a:t>
            </a:r>
          </a:p>
          <a:p>
            <a:pPr marL="0" marR="0" indent="0" algn="l" defTabSz="914400" rtl="0" eaLnBrk="1" fontAlgn="auto" latinLnBrk="0" hangingPunct="1">
              <a:lnSpc>
                <a:spcPct val="100000"/>
              </a:lnSpc>
              <a:spcBef>
                <a:spcPts val="0"/>
              </a:spcBef>
              <a:spcAft>
                <a:spcPts val="1000"/>
              </a:spcAft>
              <a:buClrTx/>
              <a:buSzTx/>
              <a:buFontTx/>
              <a:buNone/>
              <a:tabLst/>
              <a:defRPr/>
            </a:pPr>
            <a:r>
              <a:rPr lang="en-US" i="1" baseline="0" dirty="0" smtClean="0"/>
              <a:t>(Animate) </a:t>
            </a:r>
            <a:r>
              <a:rPr lang="en-US" i="0" baseline="0" dirty="0" smtClean="0"/>
              <a:t>So, for example, if an employee is a partner at a law firm, the employee may not share in any fees received by the partnership for representational work performed by other firm members before the government. </a:t>
            </a:r>
            <a:r>
              <a:rPr lang="en-US" i="1" baseline="0" dirty="0" smtClean="0"/>
              <a:t>(Animate)</a:t>
            </a:r>
            <a:r>
              <a:rPr lang="en-US" i="0" baseline="0" dirty="0" smtClean="0"/>
              <a:t> </a:t>
            </a:r>
            <a:r>
              <a:rPr lang="en-US" dirty="0" smtClean="0"/>
              <a:t>This includes any kind of share in the profits of a firm engaged in providing such representational services, </a:t>
            </a:r>
            <a:r>
              <a:rPr lang="en-US" i="1" dirty="0" smtClean="0"/>
              <a:t>even bonuses tied to firm profitability.</a:t>
            </a:r>
          </a:p>
          <a:p>
            <a:pPr marL="0" marR="0" indent="0" algn="l" defTabSz="914400" rtl="0" eaLnBrk="1" fontAlgn="auto" latinLnBrk="0" hangingPunct="1">
              <a:lnSpc>
                <a:spcPct val="100000"/>
              </a:lnSpc>
              <a:spcBef>
                <a:spcPts val="0"/>
              </a:spcBef>
              <a:spcAft>
                <a:spcPts val="1000"/>
              </a:spcAft>
              <a:buClrTx/>
              <a:buSzTx/>
              <a:buFontTx/>
              <a:buNone/>
              <a:tabLst/>
              <a:defRPr/>
            </a:pPr>
            <a:r>
              <a:rPr lang="en-US" dirty="0" smtClean="0"/>
              <a:t>As a practical matter, it may be necessary for an employee to make financial arrangements with a firm to expressly exclude any share of compensation derived from the representational services of others. Note, however, there is some case law support for the proposition that an employee does not violate section 203 unless he or she knows that the compensation is attributable to the representational services of another before the government.</a:t>
            </a:r>
          </a:p>
          <a:p>
            <a:pPr>
              <a:spcAft>
                <a:spcPts val="1000"/>
              </a:spcAft>
            </a:pPr>
            <a:endParaRPr lang="en-US" i="1" dirty="0"/>
          </a:p>
        </p:txBody>
      </p:sp>
      <p:sp>
        <p:nvSpPr>
          <p:cNvPr id="4" name="Slide Number Placeholder 3"/>
          <p:cNvSpPr>
            <a:spLocks noGrp="1"/>
          </p:cNvSpPr>
          <p:nvPr>
            <p:ph type="sldNum" sz="quarter" idx="10"/>
          </p:nvPr>
        </p:nvSpPr>
        <p:spPr/>
        <p:txBody>
          <a:bodyPr/>
          <a:lstStyle/>
          <a:p>
            <a:fld id="{5A2D47E6-C8DD-41D2-A2A7-1E877412E1F3}" type="slidenum">
              <a:rPr lang="en-US" smtClean="0"/>
              <a:t>29</a:t>
            </a:fld>
            <a:endParaRPr lang="en-US"/>
          </a:p>
        </p:txBody>
      </p:sp>
    </p:spTree>
    <p:extLst>
      <p:ext uri="{BB962C8B-B14F-4D97-AF65-F5344CB8AC3E}">
        <p14:creationId xmlns:p14="http://schemas.microsoft.com/office/powerpoint/2010/main" val="4037899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There </a:t>
            </a:r>
            <a:r>
              <a:rPr lang="en-US" sz="1200" b="0" kern="1200" baseline="0" dirty="0" smtClean="0">
                <a:solidFill>
                  <a:schemeClr val="tx1"/>
                </a:solidFill>
                <a:effectLst/>
                <a:latin typeface="+mn-lt"/>
                <a:ea typeface="+mn-ea"/>
                <a:cs typeface="+mn-cs"/>
              </a:rPr>
              <a:t>are three offenses in 18 U.S.C. 205(a)</a:t>
            </a:r>
            <a:r>
              <a:rPr lang="en-US" sz="1200" kern="1200" dirty="0" smtClean="0">
                <a:solidFill>
                  <a:schemeClr val="tx1"/>
                </a:solidFill>
                <a:effectLst/>
                <a:latin typeface="+mn-lt"/>
                <a:ea typeface="+mn-ea"/>
                <a:cs typeface="+mn-cs"/>
              </a:rPr>
              <a:t> that apply to employees of the Federal Government, not including Employees of DC</a:t>
            </a:r>
            <a:r>
              <a:rPr lang="en-US" sz="1200" b="0" kern="1200" baseline="0" dirty="0" smtClean="0">
                <a:solidFill>
                  <a:schemeClr val="tx1"/>
                </a:solidFill>
                <a:effectLst/>
                <a:latin typeface="+mn-lt"/>
                <a:ea typeface="+mn-ea"/>
                <a:cs typeface="+mn-cs"/>
              </a:rPr>
              <a:t>.  </a:t>
            </a:r>
            <a:endParaRPr lang="en-US"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Before we take a look at them I just want to briefly discuss the purpose of 205.  </a:t>
            </a:r>
            <a:r>
              <a:rPr lang="en-US" b="1" baseline="0" dirty="0" smtClean="0"/>
              <a:t>The purpose of section 205 is “to protect the integrity of Government actions by preventing its employees from using actual or supposed influence in support of private causes.” HR Rep No 748 at 21.]…</a:t>
            </a:r>
            <a:endParaRPr lang="en-US" sz="1200" b="1" kern="1200" baseline="0" dirty="0" smtClean="0">
              <a:solidFill>
                <a:schemeClr val="tx1"/>
              </a:solidFill>
              <a:effectLst/>
              <a:latin typeface="+mn-lt"/>
              <a:ea typeface="+mn-ea"/>
              <a:cs typeface="+mn-cs"/>
            </a:endParaRPr>
          </a:p>
          <a:p>
            <a:pPr lvl="0"/>
            <a:endParaRPr lang="en-US" sz="1200" b="0" kern="1200" baseline="0" dirty="0" smtClean="0">
              <a:solidFill>
                <a:schemeClr val="tx1"/>
              </a:solidFill>
              <a:effectLst/>
              <a:latin typeface="+mn-lt"/>
              <a:ea typeface="+mn-ea"/>
              <a:cs typeface="+mn-cs"/>
            </a:endParaRPr>
          </a:p>
          <a:p>
            <a:pPr lvl="0"/>
            <a:r>
              <a:rPr lang="en-US" sz="1200" b="0" kern="1200" baseline="0" dirty="0" smtClean="0">
                <a:solidFill>
                  <a:schemeClr val="tx1"/>
                </a:solidFill>
                <a:effectLst/>
                <a:latin typeface="+mn-lt"/>
                <a:ea typeface="+mn-ea"/>
                <a:cs typeface="+mn-cs"/>
              </a:rPr>
              <a:t>Now, let’s first take a look at 205(a)(1), and its two prohibitions and contrast them with 205(a)(2)’s prohibition.  205(a)(1)’s prohibitions only apply to “claims against the United States.”  What are “claims against the United States”?  Well, courts have said that they are claims for money or property, but </a:t>
            </a:r>
            <a:r>
              <a:rPr lang="en-US" sz="1200" b="0" u="sng" kern="1200" baseline="0" dirty="0" smtClean="0">
                <a:solidFill>
                  <a:schemeClr val="tx1"/>
                </a:solidFill>
                <a:effectLst/>
                <a:latin typeface="+mn-lt"/>
                <a:ea typeface="+mn-ea"/>
                <a:cs typeface="+mn-cs"/>
              </a:rPr>
              <a:t>only</a:t>
            </a:r>
            <a:r>
              <a:rPr lang="en-US" sz="1200" b="0" u="none" kern="1200" baseline="0" dirty="0" smtClean="0">
                <a:solidFill>
                  <a:schemeClr val="tx1"/>
                </a:solidFill>
                <a:effectLst/>
                <a:latin typeface="+mn-lt"/>
                <a:ea typeface="+mn-ea"/>
                <a:cs typeface="+mn-cs"/>
              </a:rPr>
              <a:t> that and nothing more.  Thus, a lawsuit to compel an agency to issue or rescind a regulation or to interpret a statute in a particular way, would not qualify.  A 1999 OLC opinion, on the other hand, makes it clear that a petition for attorney’s fees is a demand for the payment of money by the United States and, as such, falls within the meaning of the phrase “claims against the United States.” So if there is no claim, there can be no 205(a)(1) violation.</a:t>
            </a:r>
            <a:r>
              <a:rPr lang="en-US" sz="1200" b="0" kern="1200" baseline="0" dirty="0" smtClean="0">
                <a:solidFill>
                  <a:schemeClr val="tx1"/>
                </a:solidFill>
                <a:effectLst/>
                <a:latin typeface="+mn-lt"/>
                <a:ea typeface="+mn-ea"/>
                <a:cs typeface="+mn-cs"/>
              </a:rPr>
              <a:t>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Now, let’s take a look at 205(a)(2), which applies</a:t>
            </a:r>
            <a:r>
              <a:rPr lang="en-US" sz="1200" kern="1200" baseline="0" dirty="0" smtClean="0">
                <a:solidFill>
                  <a:schemeClr val="tx1"/>
                </a:solidFill>
                <a:effectLst/>
                <a:latin typeface="+mn-lt"/>
                <a:ea typeface="+mn-ea"/>
                <a:cs typeface="+mn-cs"/>
              </a:rPr>
              <a:t> to “covered matters.”  Now that term should sound familiar because it is almost the same language that is used in 18 U.S.C. 208(a), so you can apply in this context what you know about the meaning of “particular matter” in section 208.  Put differently, </a:t>
            </a:r>
            <a:r>
              <a:rPr lang="en-US" sz="1200" u="sng" kern="1200" baseline="0" dirty="0" smtClean="0">
                <a:solidFill>
                  <a:schemeClr val="tx1"/>
                </a:solidFill>
                <a:effectLst/>
                <a:latin typeface="+mn-lt"/>
                <a:ea typeface="+mn-ea"/>
                <a:cs typeface="+mn-cs"/>
              </a:rPr>
              <a:t>covered matters</a:t>
            </a:r>
            <a:r>
              <a:rPr lang="en-US" sz="1200" u="none" kern="1200" baseline="0" dirty="0" smtClean="0">
                <a:solidFill>
                  <a:schemeClr val="tx1"/>
                </a:solidFill>
                <a:effectLst/>
                <a:latin typeface="+mn-lt"/>
                <a:ea typeface="+mn-ea"/>
                <a:cs typeface="+mn-cs"/>
              </a:rPr>
              <a:t>, for purposes of 205, would include matters involving deliberation, decision, or action that is—</a:t>
            </a:r>
          </a:p>
          <a:p>
            <a:pPr lvl="0"/>
            <a:endParaRPr lang="en-US" sz="1200" u="none" kern="1200" baseline="0" dirty="0" smtClean="0">
              <a:solidFill>
                <a:schemeClr val="tx1"/>
              </a:solidFill>
              <a:effectLst/>
              <a:latin typeface="+mn-lt"/>
              <a:ea typeface="+mn-ea"/>
              <a:cs typeface="+mn-cs"/>
            </a:endParaRPr>
          </a:p>
          <a:p>
            <a:pPr marL="228600" lvl="0" indent="-228600">
              <a:buAutoNum type="arabicParenBoth"/>
            </a:pPr>
            <a:r>
              <a:rPr lang="en-US" sz="1200" u="none" kern="1200" baseline="0" dirty="0" smtClean="0">
                <a:solidFill>
                  <a:schemeClr val="tx1"/>
                </a:solidFill>
                <a:effectLst/>
                <a:latin typeface="+mn-lt"/>
                <a:ea typeface="+mn-ea"/>
                <a:cs typeface="+mn-cs"/>
              </a:rPr>
              <a:t>Focused on the interests of specific persons (e.g., grants, contracts, and litigation); or</a:t>
            </a:r>
          </a:p>
          <a:p>
            <a:pPr marL="228600" lvl="0" indent="-228600">
              <a:buAutoNum type="arabicParenBoth"/>
            </a:pPr>
            <a:r>
              <a:rPr lang="en-US" sz="1200" u="none" kern="1200" baseline="0" dirty="0" smtClean="0">
                <a:solidFill>
                  <a:schemeClr val="tx1"/>
                </a:solidFill>
                <a:effectLst/>
                <a:latin typeface="+mn-lt"/>
                <a:ea typeface="+mn-ea"/>
                <a:cs typeface="+mn-cs"/>
              </a:rPr>
              <a:t>Focused on the interests of a discrete and identifiable class of persons (e.g., rulemaking or policymaking).</a:t>
            </a:r>
          </a:p>
          <a:p>
            <a:pPr marL="0" lvl="0" indent="0">
              <a:buNone/>
            </a:pPr>
            <a:endParaRPr lang="en-US" sz="1200" u="none" kern="1200" baseline="0" dirty="0" smtClean="0">
              <a:solidFill>
                <a:schemeClr val="tx1"/>
              </a:solidFill>
              <a:effectLst/>
              <a:latin typeface="+mn-lt"/>
              <a:ea typeface="+mn-ea"/>
              <a:cs typeface="+mn-cs"/>
            </a:endParaRPr>
          </a:p>
          <a:p>
            <a:pPr marL="0" lvl="0" indent="0">
              <a:buNone/>
            </a:pPr>
            <a:r>
              <a:rPr lang="en-US" sz="1200" u="none" kern="1200" baseline="0" dirty="0" smtClean="0">
                <a:solidFill>
                  <a:schemeClr val="tx1"/>
                </a:solidFill>
                <a:effectLst/>
                <a:latin typeface="+mn-lt"/>
                <a:ea typeface="+mn-ea"/>
                <a:cs typeface="+mn-cs"/>
              </a:rPr>
              <a:t>So from OGE’s own regulations, an example of a covered matter focused on a class would be a regulation establishing safety standards for trucks on interstate highways or a policy regarding Government loans to owner/operators of small farms.  However, covered matter does not extend to consideration or adoption of broad policy options that are directed to the interests of a very large and diverse group of persons.  For example, 205(a)(2) would not bar representation on certain tax or social security matters likely to affect most Americans.</a:t>
            </a:r>
          </a:p>
          <a:p>
            <a:pPr marL="228600" lvl="0" indent="-228600">
              <a:buAutoNum type="arabicParenBoth"/>
            </a:pPr>
            <a:endParaRPr lang="en-US" sz="1200" u="sng"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5C860F-1504-4CE4-B63C-1AB14CDAF948}" type="slidenum">
              <a:rPr lang="en-US" smtClean="0"/>
              <a:pPr/>
              <a:t>3</a:t>
            </a:fld>
            <a:endParaRPr lang="en-US"/>
          </a:p>
        </p:txBody>
      </p:sp>
    </p:spTree>
    <p:extLst>
      <p:ext uri="{BB962C8B-B14F-4D97-AF65-F5344CB8AC3E}">
        <p14:creationId xmlns:p14="http://schemas.microsoft.com/office/powerpoint/2010/main" val="1796424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800"/>
              </a:spcAft>
              <a:buClrTx/>
              <a:buSzTx/>
              <a:buFontTx/>
              <a:buNone/>
              <a:tabLst/>
              <a:defRPr/>
            </a:pPr>
            <a:r>
              <a:rPr lang="en-US" sz="1100" b="0" baseline="0" dirty="0" smtClean="0"/>
              <a:t>Now</a:t>
            </a:r>
            <a:r>
              <a:rPr lang="en-US" sz="1100" b="0" dirty="0" smtClean="0"/>
              <a:t> I’d like to illustrate these concepts with an example. [Read example.]</a:t>
            </a:r>
            <a:endParaRPr lang="en-US" sz="1100" b="0" baseline="0" dirty="0" smtClean="0"/>
          </a:p>
          <a:p>
            <a:pPr marL="0" marR="0" indent="0" algn="l" defTabSz="914400" rtl="0" eaLnBrk="1" fontAlgn="auto" latinLnBrk="0" hangingPunct="1">
              <a:lnSpc>
                <a:spcPct val="100000"/>
              </a:lnSpc>
              <a:spcBef>
                <a:spcPts val="0"/>
              </a:spcBef>
              <a:spcAft>
                <a:spcPts val="800"/>
              </a:spcAft>
              <a:buClrTx/>
              <a:buSzTx/>
              <a:buFontTx/>
              <a:buNone/>
              <a:tabLst/>
              <a:defRPr/>
            </a:pPr>
            <a:r>
              <a:rPr lang="en-US" sz="1100" b="0" baseline="0" dirty="0" smtClean="0"/>
              <a:t>First,</a:t>
            </a:r>
            <a:r>
              <a:rPr lang="en-US" sz="1100" b="0" dirty="0" smtClean="0"/>
              <a:t> is Valerie and officer or employee at the time services are being rendered? </a:t>
            </a:r>
            <a:r>
              <a:rPr lang="en-US" sz="1100" b="0" i="1" dirty="0" smtClean="0"/>
              <a:t>Yes.</a:t>
            </a:r>
          </a:p>
          <a:p>
            <a:pPr marL="0" marR="0" indent="0" algn="l" defTabSz="914400" rtl="0" eaLnBrk="1" fontAlgn="auto" latinLnBrk="0" hangingPunct="1">
              <a:lnSpc>
                <a:spcPct val="100000"/>
              </a:lnSpc>
              <a:spcBef>
                <a:spcPts val="0"/>
              </a:spcBef>
              <a:spcAft>
                <a:spcPts val="800"/>
              </a:spcAft>
              <a:buClrTx/>
              <a:buSzTx/>
              <a:buFontTx/>
              <a:buNone/>
              <a:tabLst/>
              <a:defRPr/>
            </a:pPr>
            <a:r>
              <a:rPr lang="en-US" sz="1100" dirty="0" smtClean="0"/>
              <a:t>Would accepting the compensation be other than in the proper discharge of her official duties? </a:t>
            </a:r>
            <a:r>
              <a:rPr lang="en-US" sz="1100" i="1" dirty="0" smtClean="0"/>
              <a:t>Yes. It’s her private practice.</a:t>
            </a:r>
          </a:p>
          <a:p>
            <a:pPr marL="0" marR="0" indent="0" algn="l" defTabSz="914400" rtl="0" eaLnBrk="1" fontAlgn="auto" latinLnBrk="0" hangingPunct="1">
              <a:lnSpc>
                <a:spcPct val="100000"/>
              </a:lnSpc>
              <a:spcBef>
                <a:spcPts val="0"/>
              </a:spcBef>
              <a:spcAft>
                <a:spcPts val="800"/>
              </a:spcAft>
              <a:buClrTx/>
              <a:buSzTx/>
              <a:buFontTx/>
              <a:buNone/>
              <a:tabLst/>
              <a:defRPr/>
            </a:pPr>
            <a:r>
              <a:rPr lang="en-US" sz="1100" dirty="0" smtClean="0"/>
              <a:t>Would she accept the compensation either directly or indirectly? </a:t>
            </a:r>
            <a:r>
              <a:rPr lang="en-US" sz="1100" i="1" dirty="0" smtClean="0"/>
              <a:t>Yes – indirectly. It would come from the client to the firm to Valerie in the form of her partnership share.</a:t>
            </a:r>
          </a:p>
          <a:p>
            <a:pPr marL="0" marR="0" indent="0" algn="l" defTabSz="914400" rtl="0" eaLnBrk="1" fontAlgn="auto" latinLnBrk="0" hangingPunct="1">
              <a:lnSpc>
                <a:spcPct val="100000"/>
              </a:lnSpc>
              <a:spcBef>
                <a:spcPts val="0"/>
              </a:spcBef>
              <a:spcAft>
                <a:spcPts val="800"/>
              </a:spcAft>
              <a:buClrTx/>
              <a:buSzTx/>
              <a:buFontTx/>
              <a:buNone/>
              <a:tabLst/>
              <a:defRPr/>
            </a:pPr>
            <a:r>
              <a:rPr lang="en-US" sz="1100" b="0" dirty="0" smtClean="0"/>
              <a:t>Is the compensation in exchange for providing representational services? </a:t>
            </a:r>
            <a:r>
              <a:rPr lang="en-US" sz="1100" b="0" i="1" dirty="0" smtClean="0"/>
              <a:t>Yes.</a:t>
            </a:r>
          </a:p>
          <a:p>
            <a:pPr marL="0" marR="0" indent="0" algn="l" defTabSz="914400" rtl="0" eaLnBrk="1" fontAlgn="auto" latinLnBrk="0" hangingPunct="1">
              <a:lnSpc>
                <a:spcPct val="100000"/>
              </a:lnSpc>
              <a:spcBef>
                <a:spcPts val="0"/>
              </a:spcBef>
              <a:spcAft>
                <a:spcPts val="800"/>
              </a:spcAft>
              <a:buClrTx/>
              <a:buSzTx/>
              <a:buFontTx/>
              <a:buNone/>
              <a:tabLst/>
              <a:defRPr/>
            </a:pPr>
            <a:r>
              <a:rPr lang="en-US" sz="1100" dirty="0" smtClean="0"/>
              <a:t>Does it matter that Valerie is not personally representing the client? </a:t>
            </a:r>
            <a:r>
              <a:rPr lang="en-US" sz="1100" i="1" dirty="0" smtClean="0"/>
              <a:t>No. The main point of this scenario is that 203 bars employees from accepting compensation for the provision of representational services by someone else. If she accepts a partnership share based even in part on her partner’s representation before the IRS, then she will be receiving compensation for representational services rendered by this partner at a time when she is a Government employee. (See OGE 84x3)</a:t>
            </a:r>
          </a:p>
          <a:p>
            <a:pPr marL="0" marR="0" indent="0" algn="l" defTabSz="914400" rtl="0" eaLnBrk="1" fontAlgn="auto" latinLnBrk="0" hangingPunct="1">
              <a:lnSpc>
                <a:spcPct val="100000"/>
              </a:lnSpc>
              <a:spcBef>
                <a:spcPts val="0"/>
              </a:spcBef>
              <a:spcAft>
                <a:spcPts val="800"/>
              </a:spcAft>
              <a:buClrTx/>
              <a:buSzTx/>
              <a:buFontTx/>
              <a:buNone/>
              <a:tabLst/>
              <a:defRPr/>
            </a:pPr>
            <a:r>
              <a:rPr lang="en-US" sz="1100" b="0" dirty="0" smtClean="0"/>
              <a:t>Is the representation by the partner “before” a department, agency, or court? </a:t>
            </a:r>
            <a:r>
              <a:rPr lang="en-US" sz="1100" b="0" i="1" dirty="0" smtClean="0"/>
              <a:t>Yes. The IRS.</a:t>
            </a:r>
          </a:p>
          <a:p>
            <a:pPr marL="0" marR="0" indent="0" algn="l" defTabSz="914400" rtl="0" eaLnBrk="1" fontAlgn="auto" latinLnBrk="0" hangingPunct="1">
              <a:lnSpc>
                <a:spcPct val="100000"/>
              </a:lnSpc>
              <a:spcBef>
                <a:spcPts val="0"/>
              </a:spcBef>
              <a:spcAft>
                <a:spcPts val="800"/>
              </a:spcAft>
              <a:buClrTx/>
              <a:buSzTx/>
              <a:buFontTx/>
              <a:buNone/>
              <a:tabLst/>
              <a:defRPr/>
            </a:pPr>
            <a:r>
              <a:rPr lang="en-US" sz="1100" dirty="0" smtClean="0"/>
              <a:t>Does it concern a particular matter? </a:t>
            </a:r>
            <a:r>
              <a:rPr lang="en-US" sz="1100" i="1" dirty="0" smtClean="0"/>
              <a:t>Yes, it’s an investigation, which is a particular matter involving specific parties.</a:t>
            </a:r>
          </a:p>
          <a:p>
            <a:pPr marL="0" marR="0" indent="0" algn="l" defTabSz="914400" rtl="0" eaLnBrk="1" fontAlgn="auto" latinLnBrk="0" hangingPunct="1">
              <a:lnSpc>
                <a:spcPct val="100000"/>
              </a:lnSpc>
              <a:spcBef>
                <a:spcPts val="0"/>
              </a:spcBef>
              <a:spcAft>
                <a:spcPts val="800"/>
              </a:spcAft>
              <a:buClrTx/>
              <a:buSzTx/>
              <a:buFontTx/>
              <a:buNone/>
              <a:tabLst/>
              <a:defRPr/>
            </a:pPr>
            <a:r>
              <a:rPr lang="en-US" sz="1100" dirty="0" smtClean="0"/>
              <a:t>Is the U.S. either a party or does it have a direct and substantial interest? </a:t>
            </a:r>
            <a:r>
              <a:rPr lang="en-US" sz="1100" i="1" dirty="0" smtClean="0"/>
              <a:t>Both. It’s a party, and, by definition, it has a direct and substantial interest in federal tax matters.</a:t>
            </a:r>
          </a:p>
          <a:p>
            <a:pPr marL="0" marR="0" indent="0" algn="l" defTabSz="914400" rtl="0" eaLnBrk="1" fontAlgn="auto" latinLnBrk="0" hangingPunct="1">
              <a:lnSpc>
                <a:spcPct val="100000"/>
              </a:lnSpc>
              <a:spcBef>
                <a:spcPts val="0"/>
              </a:spcBef>
              <a:spcAft>
                <a:spcPts val="800"/>
              </a:spcAft>
              <a:buClrTx/>
              <a:buSzTx/>
              <a:buFontTx/>
              <a:buNone/>
              <a:tabLst/>
              <a:defRPr/>
            </a:pPr>
            <a:r>
              <a:rPr lang="en-US" sz="1100" dirty="0" smtClean="0"/>
              <a:t>In short, section 203 precludes Valerie from accepting the partnership share as described.</a:t>
            </a:r>
            <a:endParaRPr lang="en-US" sz="1100" b="0" dirty="0" smtClean="0"/>
          </a:p>
          <a:p>
            <a:pPr marL="0" marR="0" indent="0" algn="l" defTabSz="914400" rtl="0" eaLnBrk="1" fontAlgn="auto" latinLnBrk="0" hangingPunct="1">
              <a:lnSpc>
                <a:spcPct val="100000"/>
              </a:lnSpc>
              <a:spcBef>
                <a:spcPts val="0"/>
              </a:spcBef>
              <a:spcAft>
                <a:spcPts val="80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80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89046086-EE90-4E39-8E2F-85D3DC5E106D}" type="slidenum">
              <a:rPr lang="en-US" smtClean="0"/>
              <a:t>30</a:t>
            </a:fld>
            <a:endParaRPr lang="en-US"/>
          </a:p>
        </p:txBody>
      </p:sp>
    </p:spTree>
    <p:extLst>
      <p:ext uri="{BB962C8B-B14F-4D97-AF65-F5344CB8AC3E}">
        <p14:creationId xmlns:p14="http://schemas.microsoft.com/office/powerpoint/2010/main" val="600248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0"/>
              </a:spcAft>
              <a:defRPr/>
            </a:pPr>
            <a:r>
              <a:rPr lang="en-US" dirty="0" smtClean="0"/>
              <a:t>[Read changed facts.]</a:t>
            </a:r>
          </a:p>
          <a:p>
            <a:pPr>
              <a:spcAft>
                <a:spcPts val="1000"/>
              </a:spcAft>
              <a:defRPr/>
            </a:pPr>
            <a:r>
              <a:rPr lang="en-US" dirty="0" smtClean="0"/>
              <a:t>No</a:t>
            </a:r>
            <a:r>
              <a:rPr lang="en-US" dirty="0"/>
              <a:t>. Arrangements designed to circumvent section 203 are not permissible. This is explained in OGE 84x3.</a:t>
            </a:r>
          </a:p>
          <a:p>
            <a:pPr>
              <a:defRPr/>
            </a:pPr>
            <a:r>
              <a:rPr lang="en-US" dirty="0" smtClean="0"/>
              <a:t>How </a:t>
            </a:r>
            <a:r>
              <a:rPr lang="en-US" dirty="0"/>
              <a:t>can Valerie and her partners protect themselves from violating 203? The need to ensure that the firm maintains a bookkeeping system that </a:t>
            </a:r>
            <a:r>
              <a:rPr lang="en-US" dirty="0" smtClean="0"/>
              <a:t>segregates </a:t>
            </a:r>
            <a:r>
              <a:rPr lang="en-US" dirty="0"/>
              <a:t>any fees that Valerie would be prohibited from receiving under 203. She should take her partnership share only from other non-segregated fees. </a:t>
            </a:r>
          </a:p>
          <a:p>
            <a:pPr marL="0" marR="0" indent="0" algn="l" defTabSz="914400" rtl="0" eaLnBrk="1" fontAlgn="auto" latinLnBrk="0" hangingPunct="1">
              <a:lnSpc>
                <a:spcPct val="100000"/>
              </a:lnSpc>
              <a:spcBef>
                <a:spcPts val="0"/>
              </a:spcBef>
              <a:spcAft>
                <a:spcPts val="80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89046086-EE90-4E39-8E2F-85D3DC5E106D}" type="slidenum">
              <a:rPr lang="en-US" smtClean="0"/>
              <a:t>31</a:t>
            </a:fld>
            <a:endParaRPr lang="en-US"/>
          </a:p>
        </p:txBody>
      </p:sp>
    </p:spTree>
    <p:extLst>
      <p:ext uri="{BB962C8B-B14F-4D97-AF65-F5344CB8AC3E}">
        <p14:creationId xmlns:p14="http://schemas.microsoft.com/office/powerpoint/2010/main" val="600248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0"/>
              </a:spcAft>
              <a:defRPr/>
            </a:pPr>
            <a:r>
              <a:rPr lang="en-US" dirty="0"/>
              <a:t>[Read changed facts.]</a:t>
            </a:r>
          </a:p>
          <a:p>
            <a:pPr>
              <a:spcAft>
                <a:spcPts val="1000"/>
              </a:spcAft>
              <a:defRPr/>
            </a:pPr>
            <a:r>
              <a:rPr lang="en-US" dirty="0" smtClean="0"/>
              <a:t>Receipt </a:t>
            </a:r>
            <a:r>
              <a:rPr lang="en-US" dirty="0"/>
              <a:t>of a set salary would be a permissible means of avoiding the 203 prohibition, since the bar concerns compensation from the representation of others. (See 84x6.) </a:t>
            </a:r>
          </a:p>
          <a:p>
            <a:pPr>
              <a:defRPr/>
            </a:pPr>
            <a:r>
              <a:rPr lang="en-US" dirty="0" smtClean="0"/>
              <a:t>That being said, </a:t>
            </a:r>
            <a:r>
              <a:rPr lang="en-US" dirty="0"/>
              <a:t>a set salary could be problematic </a:t>
            </a:r>
            <a:r>
              <a:rPr lang="en-US" i="1" dirty="0"/>
              <a:t>if </a:t>
            </a:r>
          </a:p>
          <a:p>
            <a:pPr>
              <a:defRPr/>
            </a:pPr>
            <a:r>
              <a:rPr lang="en-US" dirty="0"/>
              <a:t>1.) the set salary had been agreed upon; </a:t>
            </a:r>
          </a:p>
          <a:p>
            <a:pPr>
              <a:defRPr/>
            </a:pPr>
            <a:r>
              <a:rPr lang="en-US" dirty="0"/>
              <a:t>2.) there was a mid-year salary increase based on an increase of the firm’s profitability; and</a:t>
            </a:r>
          </a:p>
          <a:p>
            <a:pPr>
              <a:defRPr/>
            </a:pPr>
            <a:r>
              <a:rPr lang="en-US" dirty="0"/>
              <a:t>3.) there was no deduction for receipts based on covered representational services. (See OGE 99x24</a:t>
            </a:r>
            <a:r>
              <a:rPr lang="en-US" dirty="0" smtClean="0"/>
              <a:t>) </a:t>
            </a:r>
            <a:endParaRPr lang="en-US" dirty="0"/>
          </a:p>
        </p:txBody>
      </p:sp>
      <p:sp>
        <p:nvSpPr>
          <p:cNvPr id="4" name="Slide Number Placeholder 3"/>
          <p:cNvSpPr>
            <a:spLocks noGrp="1"/>
          </p:cNvSpPr>
          <p:nvPr>
            <p:ph type="sldNum" sz="quarter" idx="10"/>
          </p:nvPr>
        </p:nvSpPr>
        <p:spPr/>
        <p:txBody>
          <a:bodyPr/>
          <a:lstStyle/>
          <a:p>
            <a:fld id="{89046086-EE90-4E39-8E2F-85D3DC5E106D}" type="slidenum">
              <a:rPr lang="en-US" smtClean="0"/>
              <a:t>32</a:t>
            </a:fld>
            <a:endParaRPr lang="en-US"/>
          </a:p>
        </p:txBody>
      </p:sp>
    </p:spTree>
    <p:extLst>
      <p:ext uri="{BB962C8B-B14F-4D97-AF65-F5344CB8AC3E}">
        <p14:creationId xmlns:p14="http://schemas.microsoft.com/office/powerpoint/2010/main" val="6002489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smtClean="0"/>
              <a:t>Another key difference, and the one that we’ll spend the most time discussing, is timing. As I mentioned earlier, (</a:t>
            </a:r>
            <a:r>
              <a:rPr lang="en-US" i="1" dirty="0" smtClean="0"/>
              <a:t>animate</a:t>
            </a:r>
            <a:r>
              <a:rPr lang="en-US" dirty="0" smtClean="0"/>
              <a:t>) when the representational services are rendered, </a:t>
            </a:r>
            <a:r>
              <a:rPr lang="en-US" dirty="0"/>
              <a:t>or to be </a:t>
            </a:r>
            <a:r>
              <a:rPr lang="en-US" dirty="0" smtClean="0"/>
              <a:t>rendered, at a time when the </a:t>
            </a:r>
            <a:r>
              <a:rPr lang="en-US" dirty="0"/>
              <a:t>individual is an officer or </a:t>
            </a:r>
            <a:r>
              <a:rPr lang="en-US" dirty="0" smtClean="0"/>
              <a:t>employee, </a:t>
            </a:r>
            <a:r>
              <a:rPr lang="en-US" dirty="0"/>
              <a:t>(</a:t>
            </a:r>
            <a:r>
              <a:rPr lang="en-US" i="1" dirty="0"/>
              <a:t>animate</a:t>
            </a:r>
            <a:r>
              <a:rPr lang="en-US" dirty="0"/>
              <a:t>) </a:t>
            </a:r>
            <a:r>
              <a:rPr lang="en-US" dirty="0" smtClean="0"/>
              <a:t>compensation is prohibited. </a:t>
            </a:r>
          </a:p>
        </p:txBody>
      </p:sp>
      <p:sp>
        <p:nvSpPr>
          <p:cNvPr id="4" name="Slide Number Placeholder 3"/>
          <p:cNvSpPr>
            <a:spLocks noGrp="1"/>
          </p:cNvSpPr>
          <p:nvPr>
            <p:ph type="sldNum" sz="quarter" idx="10"/>
          </p:nvPr>
        </p:nvSpPr>
        <p:spPr/>
        <p:txBody>
          <a:bodyPr/>
          <a:lstStyle/>
          <a:p>
            <a:fld id="{5A2D47E6-C8DD-41D2-A2A7-1E877412E1F3}" type="slidenum">
              <a:rPr lang="en-US" smtClean="0"/>
              <a:t>33</a:t>
            </a:fld>
            <a:endParaRPr lang="en-US"/>
          </a:p>
        </p:txBody>
      </p:sp>
    </p:spTree>
    <p:extLst>
      <p:ext uri="{BB962C8B-B14F-4D97-AF65-F5344CB8AC3E}">
        <p14:creationId xmlns:p14="http://schemas.microsoft.com/office/powerpoint/2010/main" val="3807272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0"/>
              </a:spcAft>
            </a:pPr>
            <a:r>
              <a:rPr lang="en-US" dirty="0" smtClean="0"/>
              <a:t>However, (</a:t>
            </a:r>
            <a:r>
              <a:rPr lang="en-US" i="1" dirty="0" smtClean="0"/>
              <a:t>animate</a:t>
            </a:r>
            <a:r>
              <a:rPr lang="en-US" dirty="0"/>
              <a:t>) </a:t>
            </a:r>
            <a:r>
              <a:rPr lang="en-US" dirty="0" smtClean="0"/>
              <a:t>If the representational services are rendered or to be rendered prior to entering government service, </a:t>
            </a:r>
            <a:r>
              <a:rPr lang="en-US" dirty="0"/>
              <a:t>(</a:t>
            </a:r>
            <a:r>
              <a:rPr lang="en-US" i="1" dirty="0"/>
              <a:t>animate</a:t>
            </a:r>
            <a:r>
              <a:rPr lang="en-US" dirty="0"/>
              <a:t>) compensation </a:t>
            </a:r>
            <a:r>
              <a:rPr lang="en-US" dirty="0" smtClean="0"/>
              <a:t>is permissible. (</a:t>
            </a:r>
            <a:r>
              <a:rPr lang="en-US" i="1" dirty="0" smtClean="0"/>
              <a:t>Animate</a:t>
            </a:r>
            <a:r>
              <a:rPr lang="en-US" dirty="0"/>
              <a:t>) </a:t>
            </a:r>
            <a:r>
              <a:rPr lang="en-US" dirty="0" smtClean="0"/>
              <a:t>Similarly, if </a:t>
            </a:r>
            <a:r>
              <a:rPr lang="en-US" dirty="0"/>
              <a:t>the services are rendered or to be rendered </a:t>
            </a:r>
            <a:r>
              <a:rPr lang="en-US" dirty="0" smtClean="0"/>
              <a:t>after leaving government </a:t>
            </a:r>
            <a:r>
              <a:rPr lang="en-US" dirty="0"/>
              <a:t>service, compensation is </a:t>
            </a:r>
            <a:r>
              <a:rPr lang="en-US" dirty="0" smtClean="0"/>
              <a:t>also permissible</a:t>
            </a:r>
            <a:r>
              <a:rPr lang="en-US" dirty="0"/>
              <a:t>. Note that employment status does not matter under section 203 with respect to the timing </a:t>
            </a:r>
            <a:r>
              <a:rPr lang="en-US" dirty="0" smtClean="0"/>
              <a:t>of the actual </a:t>
            </a:r>
            <a:r>
              <a:rPr lang="en-US" i="1" dirty="0"/>
              <a:t>payment</a:t>
            </a:r>
            <a:r>
              <a:rPr lang="en-US" dirty="0"/>
              <a:t> sought, received, or agreed to be received.</a:t>
            </a:r>
          </a:p>
          <a:p>
            <a:r>
              <a:rPr lang="en-US" dirty="0" smtClean="0"/>
              <a:t>Again, the takeaway is that compensation is prohibited if </a:t>
            </a:r>
            <a:r>
              <a:rPr lang="en-US" dirty="0"/>
              <a:t>the individual is an officer or employee at the time the representational services were </a:t>
            </a:r>
            <a:r>
              <a:rPr lang="en-US" dirty="0" smtClean="0"/>
              <a:t>rendered. </a:t>
            </a:r>
            <a:endParaRPr lang="en-US" dirty="0"/>
          </a:p>
        </p:txBody>
      </p:sp>
      <p:sp>
        <p:nvSpPr>
          <p:cNvPr id="4" name="Slide Number Placeholder 3"/>
          <p:cNvSpPr>
            <a:spLocks noGrp="1"/>
          </p:cNvSpPr>
          <p:nvPr>
            <p:ph type="sldNum" sz="quarter" idx="10"/>
          </p:nvPr>
        </p:nvSpPr>
        <p:spPr/>
        <p:txBody>
          <a:bodyPr/>
          <a:lstStyle/>
          <a:p>
            <a:fld id="{5A2D47E6-C8DD-41D2-A2A7-1E877412E1F3}" type="slidenum">
              <a:rPr lang="en-US" smtClean="0"/>
              <a:t>34</a:t>
            </a:fld>
            <a:endParaRPr lang="en-US"/>
          </a:p>
        </p:txBody>
      </p:sp>
    </p:spTree>
    <p:extLst>
      <p:ext uri="{BB962C8B-B14F-4D97-AF65-F5344CB8AC3E}">
        <p14:creationId xmlns:p14="http://schemas.microsoft.com/office/powerpoint/2010/main" val="38072729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0"/>
              </a:spcAft>
            </a:pPr>
            <a:r>
              <a:rPr lang="en-US" sz="1100" dirty="0" smtClean="0"/>
              <a:t>Our last example discussed how 203 applies to a current employee. It is important to note that 203 also has implications for individuals who are entering </a:t>
            </a:r>
            <a:r>
              <a:rPr lang="en-US" sz="1100" dirty="0"/>
              <a:t>government service (</a:t>
            </a:r>
            <a:r>
              <a:rPr lang="en-US" sz="1100" i="1" dirty="0"/>
              <a:t>animate</a:t>
            </a:r>
            <a:r>
              <a:rPr lang="en-US" sz="1100" dirty="0"/>
              <a:t>)</a:t>
            </a:r>
            <a:r>
              <a:rPr lang="en-US" sz="1100" dirty="0" smtClean="0"/>
              <a:t>. On the prospective side, it is a (</a:t>
            </a:r>
            <a:r>
              <a:rPr lang="en-US" sz="1100" i="1" dirty="0" smtClean="0"/>
              <a:t>animate</a:t>
            </a:r>
            <a:r>
              <a:rPr lang="en-US" sz="1100" i="0" dirty="0" smtClean="0"/>
              <a:t>) generally a </a:t>
            </a:r>
            <a:r>
              <a:rPr lang="en-US" sz="1100" dirty="0" smtClean="0"/>
              <a:t>crime for an individual to receive or agree to receive compensation, even prior to federal employment, if the compensation is in exchange for later representational services to be rendered when the individual becomes a government employee. </a:t>
            </a:r>
          </a:p>
          <a:p>
            <a:pPr>
              <a:spcAft>
                <a:spcPts val="1000"/>
              </a:spcAft>
            </a:pPr>
            <a:r>
              <a:rPr lang="en-US" sz="1100" dirty="0" smtClean="0"/>
              <a:t>A special word is in order about another important timing issue, which involves contingency fee arrangements. Attorneys who are just entering the government from private practice sometimes arrive with a contingent interest in certain cases involving the government. Under a typical contingency fee arrangement, the attorney agrees to represent a client in exchange for a certain percentage of whatever amount, if anything, the client ultimately recovers. The problem is that, even if an attorney stops working personally on a contingency fee case upon entering government, some other attorney presumably must pick up the ball and keep providing representational services, which will occur during the employee’s period of government service. </a:t>
            </a:r>
          </a:p>
          <a:p>
            <a:pPr>
              <a:spcAft>
                <a:spcPts val="1000"/>
              </a:spcAft>
            </a:pPr>
            <a:r>
              <a:rPr lang="en-US" sz="1100" dirty="0" smtClean="0"/>
              <a:t>(</a:t>
            </a:r>
            <a:r>
              <a:rPr lang="en-US" sz="1100" i="1" dirty="0" smtClean="0"/>
              <a:t>animate</a:t>
            </a:r>
            <a:r>
              <a:rPr lang="en-US" sz="1100" dirty="0" smtClean="0"/>
              <a:t>) The </a:t>
            </a:r>
            <a:r>
              <a:rPr lang="en-US" sz="1100" dirty="0"/>
              <a:t>longstanding view of OGE and DOJ is that, prior to assuming federal office, attorneys must find some way of disposing of all interests in contingency fee cases involving the government. The reason is that the contingency fee by its very nature is compensation for all representational services provided in the case up until the point of payment, including those service provided by another attorney after the first attorney joins the government</a:t>
            </a:r>
            <a:r>
              <a:rPr lang="en-US" sz="1100" dirty="0" smtClean="0"/>
              <a:t>.</a:t>
            </a:r>
            <a:endParaRPr lang="en-US" sz="1100" dirty="0"/>
          </a:p>
        </p:txBody>
      </p:sp>
      <p:sp>
        <p:nvSpPr>
          <p:cNvPr id="4" name="Slide Number Placeholder 3"/>
          <p:cNvSpPr>
            <a:spLocks noGrp="1"/>
          </p:cNvSpPr>
          <p:nvPr>
            <p:ph type="sldNum" sz="quarter" idx="10"/>
          </p:nvPr>
        </p:nvSpPr>
        <p:spPr/>
        <p:txBody>
          <a:bodyPr/>
          <a:lstStyle/>
          <a:p>
            <a:fld id="{5A2D47E6-C8DD-41D2-A2A7-1E877412E1F3}" type="slidenum">
              <a:rPr lang="en-US" smtClean="0"/>
              <a:t>35</a:t>
            </a:fld>
            <a:endParaRPr lang="en-US"/>
          </a:p>
        </p:txBody>
      </p:sp>
    </p:spTree>
    <p:extLst>
      <p:ext uri="{BB962C8B-B14F-4D97-AF65-F5344CB8AC3E}">
        <p14:creationId xmlns:p14="http://schemas.microsoft.com/office/powerpoint/2010/main" val="3817922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399"/>
            <a:ext cx="5486400" cy="4341813"/>
          </a:xfrm>
        </p:spPr>
        <p:txBody>
          <a:bodyPr/>
          <a:lstStyle/>
          <a:p>
            <a:pPr>
              <a:spcAft>
                <a:spcPts val="400"/>
              </a:spcAft>
            </a:pPr>
            <a:r>
              <a:rPr lang="en-US" sz="1100" dirty="0" smtClean="0"/>
              <a:t>There </a:t>
            </a:r>
            <a:r>
              <a:rPr lang="en-US" sz="1100" dirty="0"/>
              <a:t>are various options for disposing of contingency fee interest. These include </a:t>
            </a:r>
            <a:r>
              <a:rPr lang="en-US" sz="1100" dirty="0" smtClean="0"/>
              <a:t>(</a:t>
            </a:r>
            <a:r>
              <a:rPr lang="en-US" sz="1100" i="1" dirty="0" smtClean="0"/>
              <a:t>animate</a:t>
            </a:r>
            <a:r>
              <a:rPr lang="en-US" sz="1100" dirty="0" smtClean="0"/>
              <a:t>)</a:t>
            </a:r>
            <a:r>
              <a:rPr lang="en-US" sz="1100" i="1" dirty="0" smtClean="0"/>
              <a:t> </a:t>
            </a:r>
            <a:r>
              <a:rPr lang="en-US" sz="1100" dirty="0" smtClean="0"/>
              <a:t>liquidating </a:t>
            </a:r>
            <a:r>
              <a:rPr lang="en-US" sz="1100" dirty="0"/>
              <a:t>the employee’s share and converting it to a sum certain that is not contingent on the outcome of the matter.</a:t>
            </a:r>
          </a:p>
          <a:p>
            <a:pPr>
              <a:spcAft>
                <a:spcPts val="400"/>
              </a:spcAft>
            </a:pPr>
            <a:r>
              <a:rPr lang="en-US" sz="1100" dirty="0" smtClean="0"/>
              <a:t>Additionally, under carefully limited circumstances, </a:t>
            </a:r>
            <a:r>
              <a:rPr lang="en-US" sz="1100" dirty="0"/>
              <a:t>(</a:t>
            </a:r>
            <a:r>
              <a:rPr lang="en-US" sz="1100" i="1" dirty="0"/>
              <a:t>animate</a:t>
            </a:r>
            <a:r>
              <a:rPr lang="en-US" sz="1100" dirty="0"/>
              <a:t>) an </a:t>
            </a:r>
            <a:r>
              <a:rPr lang="en-US" sz="1100" dirty="0" smtClean="0"/>
              <a:t>employee may assign his or her interest in a contingency fee to another person, in a case in which the U.S. is a party or has a direct and substantial interest. OGE 99x20 sets forth these conditions as follows: A permissible assignment of a contingent interest:</a:t>
            </a:r>
          </a:p>
          <a:p>
            <a:pPr>
              <a:spcAft>
                <a:spcPts val="400"/>
              </a:spcAft>
            </a:pPr>
            <a:r>
              <a:rPr lang="en-US" sz="1100" dirty="0" smtClean="0"/>
              <a:t>(</a:t>
            </a:r>
            <a:r>
              <a:rPr lang="en-US" sz="1100" i="1" dirty="0" smtClean="0"/>
              <a:t>Animate</a:t>
            </a:r>
            <a:r>
              <a:rPr lang="en-US" sz="1100" dirty="0" smtClean="0"/>
              <a:t>) 1. Must be executed and effective prior to entering government service. (</a:t>
            </a:r>
            <a:r>
              <a:rPr lang="en-US" sz="1100" i="1" dirty="0"/>
              <a:t>Animate</a:t>
            </a:r>
            <a:r>
              <a:rPr lang="en-US" sz="1100" dirty="0"/>
              <a:t>) </a:t>
            </a:r>
            <a:r>
              <a:rPr lang="en-US" sz="1100" dirty="0" smtClean="0"/>
              <a:t>2. Must be complete, unconditional, and irrevocable; (</a:t>
            </a:r>
            <a:r>
              <a:rPr lang="en-US" sz="1100" i="1" dirty="0"/>
              <a:t>Animate</a:t>
            </a:r>
            <a:r>
              <a:rPr lang="en-US" sz="1100" dirty="0"/>
              <a:t>) </a:t>
            </a:r>
            <a:r>
              <a:rPr lang="en-US" sz="1100" dirty="0" smtClean="0"/>
              <a:t>3. Must not be made to the employee’s spouse, minor child, legal dependent, or household member; and  (</a:t>
            </a:r>
            <a:r>
              <a:rPr lang="en-US" sz="1100" i="1" dirty="0"/>
              <a:t>Animate</a:t>
            </a:r>
            <a:r>
              <a:rPr lang="en-US" sz="1100" dirty="0"/>
              <a:t>) </a:t>
            </a:r>
            <a:r>
              <a:rPr lang="en-US" sz="1100" dirty="0" smtClean="0"/>
              <a:t>4. Must not permit the employee’s involvement, after entering government service, in determining the amount of the fee.</a:t>
            </a:r>
          </a:p>
          <a:p>
            <a:pPr>
              <a:spcAft>
                <a:spcPts val="1000"/>
              </a:spcAft>
            </a:pPr>
            <a:r>
              <a:rPr lang="en-US" sz="1100" dirty="0" smtClean="0"/>
              <a:t>The rationale is that adherence to these conditions will, as we say in the advisory, “ensure that the employee is not considered to have directly or indirectly received compensation barred under 18 U.S.C. 203 or to have engaged in a sham transaction.” Consultation with OGE prior to the execution of the assignment is recommended.</a:t>
            </a:r>
          </a:p>
          <a:p>
            <a:pPr>
              <a:spcAft>
                <a:spcPts val="1200"/>
              </a:spcAft>
            </a:pPr>
            <a:r>
              <a:rPr lang="en-US" sz="1100" dirty="0"/>
              <a:t>In a </a:t>
            </a:r>
            <a:r>
              <a:rPr lang="en-US" sz="1100" dirty="0" smtClean="0"/>
              <a:t>case </a:t>
            </a:r>
            <a:r>
              <a:rPr lang="en-US" sz="1100" dirty="0"/>
              <a:t>where the contingent interest is in a claim against the U.S., would compliance with the four conditions also ensure that the assignment passes muster under section 205(a</a:t>
            </a:r>
            <a:r>
              <a:rPr lang="en-US" sz="1100" dirty="0" smtClean="0"/>
              <a:t>)(1)? </a:t>
            </a:r>
            <a:r>
              <a:rPr lang="en-US" sz="1100" dirty="0"/>
              <a:t>We cannot be sure. </a:t>
            </a:r>
            <a:r>
              <a:rPr lang="en-US" sz="1100" dirty="0" smtClean="0"/>
              <a:t>[The </a:t>
            </a:r>
            <a:r>
              <a:rPr lang="en-US" sz="1100" dirty="0" err="1"/>
              <a:t>DAEOgram</a:t>
            </a:r>
            <a:r>
              <a:rPr lang="en-US" sz="1100" dirty="0"/>
              <a:t>, OGE 99x20, makes no mention of </a:t>
            </a:r>
            <a:r>
              <a:rPr lang="en-US" sz="1100" dirty="0" smtClean="0"/>
              <a:t>section 205(a)(1),  which was not considered when it was issued, perhaps because the matter did not involve a claim against the U.S. Certainly </a:t>
            </a:r>
            <a:r>
              <a:rPr lang="en-US" sz="1100" u="sng" dirty="0" smtClean="0"/>
              <a:t>Case v. </a:t>
            </a:r>
            <a:r>
              <a:rPr lang="en-US" sz="1100" u="sng" dirty="0" err="1" smtClean="0"/>
              <a:t>Helwig</a:t>
            </a:r>
            <a:r>
              <a:rPr lang="en-US" sz="1100" dirty="0" smtClean="0"/>
              <a:t>, 65 F.2d 186 (D.C. Cir. 1933), suggests that an assignment under section 205 would be invalid and void as  against public policy, but that case involved unusual facts. Further, it is difficult to imagine that DOJ would prosecute under section 205 a case involving an assignment that OGE, in consultation with OLC, has authorized as consistent with section 203.] Given the lack of clarity on this point, we strongly encourage you to consult w/ OGE prior to providing advice on assignments of contingent interests in claims against the U.S. </a:t>
            </a:r>
            <a:endParaRPr lang="en-US" sz="1100" dirty="0"/>
          </a:p>
          <a:p>
            <a:pPr>
              <a:spcAft>
                <a:spcPts val="1200"/>
              </a:spcAft>
            </a:pPr>
            <a:endParaRPr lang="en-US" dirty="0"/>
          </a:p>
          <a:p>
            <a:pPr>
              <a:spcAft>
                <a:spcPts val="1200"/>
              </a:spcAft>
            </a:pPr>
            <a:endParaRPr lang="en-US" dirty="0" smtClean="0"/>
          </a:p>
        </p:txBody>
      </p:sp>
      <p:sp>
        <p:nvSpPr>
          <p:cNvPr id="4" name="Slide Number Placeholder 3"/>
          <p:cNvSpPr>
            <a:spLocks noGrp="1"/>
          </p:cNvSpPr>
          <p:nvPr>
            <p:ph type="sldNum" sz="quarter" idx="10"/>
          </p:nvPr>
        </p:nvSpPr>
        <p:spPr/>
        <p:txBody>
          <a:bodyPr/>
          <a:lstStyle/>
          <a:p>
            <a:fld id="{5A2D47E6-C8DD-41D2-A2A7-1E877412E1F3}" type="slidenum">
              <a:rPr lang="en-US" smtClean="0"/>
              <a:t>36</a:t>
            </a:fld>
            <a:endParaRPr lang="en-US"/>
          </a:p>
        </p:txBody>
      </p:sp>
    </p:spTree>
    <p:extLst>
      <p:ext uri="{BB962C8B-B14F-4D97-AF65-F5344CB8AC3E}">
        <p14:creationId xmlns:p14="http://schemas.microsoft.com/office/powerpoint/2010/main" val="38179227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b="0" baseline="0" dirty="0" smtClean="0"/>
              <a:t>Let’s look at another example.</a:t>
            </a:r>
            <a:r>
              <a:rPr lang="en-US" b="0" dirty="0" smtClean="0"/>
              <a:t> [Read example.]</a:t>
            </a:r>
          </a:p>
          <a:p>
            <a:pPr marL="0" marR="0" indent="0" algn="l" defTabSz="914400" rtl="0" eaLnBrk="1" fontAlgn="auto" latinLnBrk="0" hangingPunct="1">
              <a:lnSpc>
                <a:spcPct val="100000"/>
              </a:lnSpc>
              <a:spcBef>
                <a:spcPts val="0"/>
              </a:spcBef>
              <a:spcAft>
                <a:spcPts val="1000"/>
              </a:spcAft>
              <a:buClrTx/>
              <a:buSzTx/>
              <a:buFontTx/>
              <a:buNone/>
              <a:tabLst/>
              <a:defRPr/>
            </a:pPr>
            <a:r>
              <a:rPr lang="en-US" b="0" baseline="0" dirty="0" smtClean="0"/>
              <a:t>No. Section 203 clearly bars him from continuing to</a:t>
            </a:r>
            <a:r>
              <a:rPr lang="en-US" b="0" dirty="0" smtClean="0"/>
              <a:t> handle the case since continuation would involve representation of his client before the government while in office. All of the elements of section 203 are met.</a:t>
            </a:r>
          </a:p>
          <a:p>
            <a:pPr marL="0" marR="0" indent="0" algn="l" defTabSz="914400" rtl="0" eaLnBrk="1" fontAlgn="auto" latinLnBrk="0" hangingPunct="1">
              <a:lnSpc>
                <a:spcPct val="100000"/>
              </a:lnSpc>
              <a:spcBef>
                <a:spcPts val="0"/>
              </a:spcBef>
              <a:spcAft>
                <a:spcPts val="400"/>
              </a:spcAft>
              <a:buClrTx/>
              <a:buSzTx/>
              <a:buFontTx/>
              <a:buNone/>
              <a:tabLst/>
              <a:defRPr/>
            </a:pPr>
            <a:r>
              <a:rPr lang="en-US" baseline="0" dirty="0" smtClean="0"/>
              <a:t>[Section 205</a:t>
            </a:r>
            <a:r>
              <a:rPr lang="en-US" dirty="0" smtClean="0"/>
              <a:t> would be implicated as well. If he continued with the case, he would likely violate all three prohibitions of section 205. </a:t>
            </a:r>
          </a:p>
          <a:p>
            <a:pPr marL="171450" marR="0" indent="-171450" algn="l" defTabSz="914400" rtl="0" eaLnBrk="1" fontAlgn="auto" latinLnBrk="0" hangingPunct="1">
              <a:lnSpc>
                <a:spcPct val="100000"/>
              </a:lnSpc>
              <a:spcBef>
                <a:spcPts val="0"/>
              </a:spcBef>
              <a:spcAft>
                <a:spcPts val="400"/>
              </a:spcAft>
              <a:buClrTx/>
              <a:buSzTx/>
              <a:buFontTx/>
              <a:buChar char="-"/>
              <a:tabLst/>
              <a:defRPr/>
            </a:pPr>
            <a:r>
              <a:rPr lang="en-US" dirty="0" smtClean="0"/>
              <a:t>He would be acting as an agent or attorney for prosecuting a claim against the U.S., which is barred by the 1</a:t>
            </a:r>
            <a:r>
              <a:rPr lang="en-US" baseline="30000" dirty="0" smtClean="0"/>
              <a:t>st</a:t>
            </a:r>
            <a:r>
              <a:rPr lang="en-US" dirty="0" smtClean="0"/>
              <a:t> clause of section 205(a)(1).</a:t>
            </a:r>
          </a:p>
          <a:p>
            <a:pPr marL="171450" marR="0" indent="-171450" algn="l" defTabSz="914400" rtl="0" eaLnBrk="1" fontAlgn="auto" latinLnBrk="0" hangingPunct="1">
              <a:lnSpc>
                <a:spcPct val="100000"/>
              </a:lnSpc>
              <a:spcBef>
                <a:spcPts val="0"/>
              </a:spcBef>
              <a:spcAft>
                <a:spcPts val="400"/>
              </a:spcAft>
              <a:buClrTx/>
              <a:buSzTx/>
              <a:buFontTx/>
              <a:buChar char="-"/>
              <a:tabLst/>
              <a:defRPr/>
            </a:pPr>
            <a:r>
              <a:rPr lang="en-US" dirty="0" smtClean="0"/>
              <a:t>He would be receiving a share of or interest in a claim against the U.S., in consideration of assistance in the prosecution of such claim, as barred by the 2</a:t>
            </a:r>
            <a:r>
              <a:rPr lang="en-US" baseline="30000" dirty="0" smtClean="0"/>
              <a:t>nd</a:t>
            </a:r>
            <a:r>
              <a:rPr lang="en-US" dirty="0" smtClean="0"/>
              <a:t> clause of 205(a)(1).</a:t>
            </a:r>
          </a:p>
          <a:p>
            <a:pPr marL="171450" marR="0" indent="-171450" algn="l" defTabSz="914400" rtl="0" eaLnBrk="1" fontAlgn="auto" latinLnBrk="0" hangingPunct="1">
              <a:lnSpc>
                <a:spcPct val="100000"/>
              </a:lnSpc>
              <a:spcBef>
                <a:spcPts val="0"/>
              </a:spcBef>
              <a:spcAft>
                <a:spcPts val="1000"/>
              </a:spcAft>
              <a:buClrTx/>
              <a:buSzTx/>
              <a:buFontTx/>
              <a:buChar char="-"/>
              <a:tabLst/>
              <a:defRPr/>
            </a:pPr>
            <a:r>
              <a:rPr lang="en-US" dirty="0" smtClean="0"/>
              <a:t>And he would be acting as agent or attorney for anyone before any department, agency, or court in connection with any covered matter in which the U.S. is a party or has a direct and substantial interest, as barred by section 205(a)(2).</a:t>
            </a:r>
          </a:p>
          <a:p>
            <a:pPr marR="0" algn="l" defTabSz="914400" rtl="0" eaLnBrk="1" fontAlgn="auto" latinLnBrk="0" hangingPunct="1">
              <a:lnSpc>
                <a:spcPct val="100000"/>
              </a:lnSpc>
              <a:spcBef>
                <a:spcPts val="0"/>
              </a:spcBef>
              <a:spcAft>
                <a:spcPts val="1000"/>
              </a:spcAft>
              <a:buClrTx/>
              <a:buSzTx/>
              <a:tabLst/>
              <a:defRPr/>
            </a:pPr>
            <a:r>
              <a:rPr lang="en-US" dirty="0" smtClean="0"/>
              <a:t>For purposes of both offenses in section 205(a)(1), a Federal Tort Claims Act case against the VA is definitely a claim against the U.S. For purposes of the second offense in 205(a)(1), Jacob would be providing continuing assistance in the claim, and, in exchange for that “consideration,” he would carry into government service an interest in the claim – i.e., his contingent interest.]</a:t>
            </a:r>
            <a:endParaRPr lang="en-US" b="0" baseline="0" dirty="0" smtClean="0"/>
          </a:p>
        </p:txBody>
      </p:sp>
      <p:sp>
        <p:nvSpPr>
          <p:cNvPr id="4" name="Slide Number Placeholder 3"/>
          <p:cNvSpPr>
            <a:spLocks noGrp="1"/>
          </p:cNvSpPr>
          <p:nvPr>
            <p:ph type="sldNum" sz="quarter" idx="10"/>
          </p:nvPr>
        </p:nvSpPr>
        <p:spPr/>
        <p:txBody>
          <a:bodyPr/>
          <a:lstStyle/>
          <a:p>
            <a:fld id="{89046086-EE90-4E39-8E2F-85D3DC5E106D}" type="slidenum">
              <a:rPr lang="en-US" smtClean="0"/>
              <a:t>37</a:t>
            </a:fld>
            <a:endParaRPr lang="en-US"/>
          </a:p>
        </p:txBody>
      </p:sp>
    </p:spTree>
    <p:extLst>
      <p:ext uri="{BB962C8B-B14F-4D97-AF65-F5344CB8AC3E}">
        <p14:creationId xmlns:p14="http://schemas.microsoft.com/office/powerpoint/2010/main" val="6002489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800"/>
              </a:spcAft>
              <a:buClrTx/>
              <a:buSzTx/>
              <a:buFontTx/>
              <a:buNone/>
              <a:tabLst/>
              <a:defRPr/>
            </a:pPr>
            <a:r>
              <a:rPr lang="en-US" b="0" baseline="0" dirty="0" smtClean="0"/>
              <a:t>[Read new</a:t>
            </a:r>
            <a:r>
              <a:rPr lang="en-US" b="0" dirty="0" smtClean="0"/>
              <a:t> facts.]</a:t>
            </a:r>
            <a:endParaRPr lang="en-US" b="0" baseline="0" dirty="0" smtClean="0"/>
          </a:p>
          <a:p>
            <a:pPr marL="0" marR="0" indent="0" algn="l" defTabSz="914400" rtl="0" eaLnBrk="1" fontAlgn="auto" latinLnBrk="0" hangingPunct="1">
              <a:lnSpc>
                <a:spcPct val="100000"/>
              </a:lnSpc>
              <a:spcBef>
                <a:spcPts val="0"/>
              </a:spcBef>
              <a:spcAft>
                <a:spcPts val="800"/>
              </a:spcAft>
              <a:buClrTx/>
              <a:buSzTx/>
              <a:buFontTx/>
              <a:buNone/>
              <a:tabLst/>
              <a:defRPr/>
            </a:pPr>
            <a:r>
              <a:rPr lang="en-US" b="0" baseline="0" dirty="0" smtClean="0"/>
              <a:t>No.</a:t>
            </a:r>
            <a:r>
              <a:rPr lang="en-US" b="0" dirty="0" smtClean="0"/>
              <a:t> Section 203 would bar this arrangement. OGE 99x20. Under the arrangement, he personally would not be performing representational services whil</a:t>
            </a:r>
            <a:r>
              <a:rPr lang="en-US" dirty="0" smtClean="0"/>
              <a:t>e in office, but remember that section 203 bars representational services rendered personally </a:t>
            </a:r>
            <a:r>
              <a:rPr lang="en-US" u="sng" dirty="0" smtClean="0"/>
              <a:t>or by another.</a:t>
            </a:r>
            <a:r>
              <a:rPr lang="en-US" dirty="0" smtClean="0"/>
              <a:t> For this case to continue, someone else would have to pick up where Jacob stopped, and that person would be performing representational services while Jacob works as a government employee. Moreover, should the plaintiff prevail, the contingency fee that would be due would be compensation for – i.e. in change for or as </a:t>
            </a:r>
            <a:r>
              <a:rPr lang="en-US" i="1" dirty="0" smtClean="0"/>
              <a:t>quid pro quo</a:t>
            </a:r>
            <a:r>
              <a:rPr lang="en-US" dirty="0" smtClean="0"/>
              <a:t> for – all the representational services provided in the course of the case, including those services provided by Jacob’s successor attorney after Jacob enters government service.</a:t>
            </a:r>
          </a:p>
          <a:p>
            <a:pPr marL="0" marR="0" indent="0" algn="l" defTabSz="914400" rtl="0" eaLnBrk="1" fontAlgn="auto" latinLnBrk="0" hangingPunct="1">
              <a:lnSpc>
                <a:spcPct val="100000"/>
              </a:lnSpc>
              <a:spcBef>
                <a:spcPts val="0"/>
              </a:spcBef>
              <a:spcAft>
                <a:spcPts val="800"/>
              </a:spcAft>
              <a:buClrTx/>
              <a:buSzTx/>
              <a:buFontTx/>
              <a:buNone/>
              <a:tabLst/>
              <a:defRPr/>
            </a:pPr>
            <a:r>
              <a:rPr lang="en-US" b="0" baseline="0" dirty="0" smtClean="0"/>
              <a:t>[On</a:t>
            </a:r>
            <a:r>
              <a:rPr lang="en-US" b="0" dirty="0" smtClean="0"/>
              <a:t> these facts, would there also be a violation of section 205(a)(2) or the 1</a:t>
            </a:r>
            <a:r>
              <a:rPr lang="en-US" b="0" baseline="30000" dirty="0" smtClean="0"/>
              <a:t>st</a:t>
            </a:r>
            <a:r>
              <a:rPr lang="en-US" b="0" dirty="0" smtClean="0"/>
              <a:t> clause of section 205(a)(1)? No. Both require acting as agent or attorney during federal service.]</a:t>
            </a:r>
            <a:endParaRPr lang="en-US" b="0" baseline="0" dirty="0" smtClean="0"/>
          </a:p>
        </p:txBody>
      </p:sp>
      <p:sp>
        <p:nvSpPr>
          <p:cNvPr id="4" name="Slide Number Placeholder 3"/>
          <p:cNvSpPr>
            <a:spLocks noGrp="1"/>
          </p:cNvSpPr>
          <p:nvPr>
            <p:ph type="sldNum" sz="quarter" idx="10"/>
          </p:nvPr>
        </p:nvSpPr>
        <p:spPr/>
        <p:txBody>
          <a:bodyPr/>
          <a:lstStyle/>
          <a:p>
            <a:fld id="{89046086-EE90-4E39-8E2F-85D3DC5E106D}" type="slidenum">
              <a:rPr lang="en-US" smtClean="0"/>
              <a:t>38</a:t>
            </a:fld>
            <a:endParaRPr lang="en-US"/>
          </a:p>
        </p:txBody>
      </p:sp>
    </p:spTree>
    <p:extLst>
      <p:ext uri="{BB962C8B-B14F-4D97-AF65-F5344CB8AC3E}">
        <p14:creationId xmlns:p14="http://schemas.microsoft.com/office/powerpoint/2010/main" val="6002489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defRPr/>
            </a:pPr>
            <a:r>
              <a:rPr lang="en-US" dirty="0"/>
              <a:t>[Read new facts.]</a:t>
            </a:r>
          </a:p>
          <a:p>
            <a:pPr marL="0" marR="0" indent="0" algn="l" defTabSz="914400" rtl="0" eaLnBrk="1" fontAlgn="auto" latinLnBrk="0" hangingPunct="1">
              <a:lnSpc>
                <a:spcPct val="100000"/>
              </a:lnSpc>
              <a:spcBef>
                <a:spcPts val="0"/>
              </a:spcBef>
              <a:spcAft>
                <a:spcPts val="800"/>
              </a:spcAft>
              <a:buClrTx/>
              <a:buSzTx/>
              <a:buFontTx/>
              <a:buNone/>
              <a:tabLst/>
              <a:defRPr/>
            </a:pPr>
            <a:r>
              <a:rPr lang="en-US" b="0" baseline="0" dirty="0" smtClean="0"/>
              <a:t>No. Assignment</a:t>
            </a:r>
            <a:r>
              <a:rPr lang="en-US" b="0" dirty="0" smtClean="0"/>
              <a:t> to a spouse would not be permissible. As </a:t>
            </a:r>
            <a:r>
              <a:rPr lang="en-US" dirty="0" smtClean="0"/>
              <a:t>I mentioned earlier, </a:t>
            </a:r>
            <a:r>
              <a:rPr lang="en-US" b="0" dirty="0" smtClean="0"/>
              <a:t>there are some conditions under which section 203 should not bar assignment of a contingent interest in a case in which the U.S. is a party or has a direct and substantial interest. However, the assignment cannot be made to the employee’s spouse.</a:t>
            </a:r>
          </a:p>
        </p:txBody>
      </p:sp>
      <p:sp>
        <p:nvSpPr>
          <p:cNvPr id="4" name="Slide Number Placeholder 3"/>
          <p:cNvSpPr>
            <a:spLocks noGrp="1"/>
          </p:cNvSpPr>
          <p:nvPr>
            <p:ph type="sldNum" sz="quarter" idx="10"/>
          </p:nvPr>
        </p:nvSpPr>
        <p:spPr/>
        <p:txBody>
          <a:bodyPr/>
          <a:lstStyle/>
          <a:p>
            <a:fld id="{89046086-EE90-4E39-8E2F-85D3DC5E106D}" type="slidenum">
              <a:rPr lang="en-US" smtClean="0"/>
              <a:t>39</a:t>
            </a:fld>
            <a:endParaRPr lang="en-US"/>
          </a:p>
        </p:txBody>
      </p:sp>
    </p:spTree>
    <p:extLst>
      <p:ext uri="{BB962C8B-B14F-4D97-AF65-F5344CB8AC3E}">
        <p14:creationId xmlns:p14="http://schemas.microsoft.com/office/powerpoint/2010/main" val="600248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LF:  </a:t>
            </a:r>
            <a:r>
              <a:rPr lang="en-US" b="0" dirty="0" smtClean="0"/>
              <a:t>Before we get to 205(a)(2)</a:t>
            </a:r>
            <a:r>
              <a:rPr lang="en-US" b="0" baseline="0" dirty="0" smtClean="0"/>
              <a:t> let’s go a little deeper into (a)(1).  Clause 1, like 205(a)(2) only bars activity known as “acting as agent or attorney.”  We will breakdown in great detail what that means exactly, but sufficed to say for now, the prohibition in clause 1 is for the most part the same prohibition as 205(a)(2): </a:t>
            </a:r>
            <a:r>
              <a:rPr lang="en-US" b="1" i="0" u="sng" baseline="0" dirty="0" smtClean="0">
                <a:solidFill>
                  <a:srgbClr val="FF0000"/>
                </a:solidFill>
              </a:rPr>
              <a:t>you need to be acting as someone’s agent and make a direct communication to the government with an intent to influence [important for fact pattern].  </a:t>
            </a:r>
            <a:r>
              <a:rPr lang="en-US" b="0" baseline="0" dirty="0" smtClean="0"/>
              <a:t>Put differently, almost anything that will violate the broader prohibition in 205(a)(2) will also violate the narrower prohibition in clause 1 of 205(a)(1).  As a little explanation on this redundancy, </a:t>
            </a:r>
            <a:r>
              <a:rPr lang="en-US" b="1" i="1" baseline="0" dirty="0" smtClean="0">
                <a:solidFill>
                  <a:srgbClr val="FF0000"/>
                </a:solidFill>
              </a:rPr>
              <a:t>When 205 was written in 1962, the drafters were worried about the Bergson case, which narrowed 205’s predecessor (18 U.S.C 283) to only claims for money or property.  Thus, the drafters added 205(a)(2); however when they did so, they decided to go ahead and leave in (a)(1), clause 1, even though it --in many ways -- was subsumed by (a)(2).</a:t>
            </a:r>
            <a:endParaRPr lang="en-US" b="1" i="1" dirty="0" smtClean="0">
              <a:solidFill>
                <a:srgbClr val="FF0000"/>
              </a:solidFill>
            </a:endParaRPr>
          </a:p>
          <a:p>
            <a:endParaRPr lang="en-US" dirty="0" smtClean="0"/>
          </a:p>
          <a:p>
            <a:r>
              <a:rPr lang="en-US" dirty="0" smtClean="0"/>
              <a:t>Now moving on to the second prohibition,</a:t>
            </a:r>
            <a:r>
              <a:rPr lang="en-US" baseline="0" dirty="0" smtClean="0"/>
              <a:t> which is important because it is the only place in 205 that reaches behind-the-scenes activity – MUCH BROADER.  But it’s narrow in that it only applies if you are compensated, for your assistance in the prosecution of a claim against the U.S.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C5C860F-1504-4CE4-B63C-1AB14CDAF948}" type="slidenum">
              <a:rPr lang="en-US" smtClean="0"/>
              <a:pPr/>
              <a:t>4</a:t>
            </a:fld>
            <a:endParaRPr lang="en-US"/>
          </a:p>
        </p:txBody>
      </p:sp>
    </p:spTree>
    <p:extLst>
      <p:ext uri="{BB962C8B-B14F-4D97-AF65-F5344CB8AC3E}">
        <p14:creationId xmlns:p14="http://schemas.microsoft.com/office/powerpoint/2010/main" val="29398589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defRPr/>
            </a:pPr>
            <a:r>
              <a:rPr lang="en-US" dirty="0"/>
              <a:t>[Read new facts.]</a:t>
            </a:r>
          </a:p>
          <a:p>
            <a:pPr marL="0" marR="0" indent="0" algn="l" defTabSz="914400" rtl="0" eaLnBrk="1" fontAlgn="auto" latinLnBrk="0" hangingPunct="1">
              <a:lnSpc>
                <a:spcPct val="100000"/>
              </a:lnSpc>
              <a:spcBef>
                <a:spcPts val="0"/>
              </a:spcBef>
              <a:spcAft>
                <a:spcPts val="800"/>
              </a:spcAft>
              <a:buClrTx/>
              <a:buSzTx/>
              <a:buFontTx/>
              <a:buNone/>
              <a:tabLst/>
              <a:defRPr/>
            </a:pPr>
            <a:r>
              <a:rPr lang="en-US" dirty="0" smtClean="0"/>
              <a:t>Yes. If Jacob, before beginning his government employment, converts his contingent interest into a non-contingent “sum certain” – whether to be paid prior to, during, or after his government tenure – he will avoid the reach of </a:t>
            </a:r>
            <a:r>
              <a:rPr lang="en-US" dirty="0" smtClean="0"/>
              <a:t>sections 203 [and 205(a)(1)]. </a:t>
            </a:r>
            <a:r>
              <a:rPr lang="en-US" dirty="0" smtClean="0"/>
              <a:t>In such case, he will no longer have an interest that depends on the outcome of the matter involving the United States. He will simply hold an asset or an account receivable that is completely independent of the matter paid to him or due to him regardless of whether the U.S. prevails in the matter.</a:t>
            </a:r>
            <a:endParaRPr lang="en-US" b="0" dirty="0" smtClean="0"/>
          </a:p>
        </p:txBody>
      </p:sp>
      <p:sp>
        <p:nvSpPr>
          <p:cNvPr id="4" name="Slide Number Placeholder 3"/>
          <p:cNvSpPr>
            <a:spLocks noGrp="1"/>
          </p:cNvSpPr>
          <p:nvPr>
            <p:ph type="sldNum" sz="quarter" idx="10"/>
          </p:nvPr>
        </p:nvSpPr>
        <p:spPr/>
        <p:txBody>
          <a:bodyPr/>
          <a:lstStyle/>
          <a:p>
            <a:fld id="{89046086-EE90-4E39-8E2F-85D3DC5E106D}" type="slidenum">
              <a:rPr lang="en-US" smtClean="0"/>
              <a:t>40</a:t>
            </a:fld>
            <a:endParaRPr lang="en-US"/>
          </a:p>
        </p:txBody>
      </p:sp>
    </p:spTree>
    <p:extLst>
      <p:ext uri="{BB962C8B-B14F-4D97-AF65-F5344CB8AC3E}">
        <p14:creationId xmlns:p14="http://schemas.microsoft.com/office/powerpoint/2010/main" val="6002489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defRPr/>
            </a:pPr>
            <a:r>
              <a:rPr lang="en-US" dirty="0"/>
              <a:t>[Read new facts.]</a:t>
            </a:r>
          </a:p>
          <a:p>
            <a:pPr marL="0" marR="0" indent="0" algn="l" defTabSz="914400" rtl="0" eaLnBrk="1" fontAlgn="auto" latinLnBrk="0" hangingPunct="1">
              <a:lnSpc>
                <a:spcPct val="100000"/>
              </a:lnSpc>
              <a:spcBef>
                <a:spcPts val="0"/>
              </a:spcBef>
              <a:spcAft>
                <a:spcPts val="800"/>
              </a:spcAft>
              <a:buClrTx/>
              <a:buSzTx/>
              <a:buFontTx/>
              <a:buNone/>
              <a:tabLst/>
              <a:defRPr/>
            </a:pPr>
            <a:r>
              <a:rPr lang="en-US" dirty="0" smtClean="0"/>
              <a:t>Yes. This is similar to the question posed before. The only difference, which is insignificant for purposes of sections 203 and 205, is that whereas in the prior example, the interest is converted into a non-contingent sum certain prior to the time that Jacob joins the government, her, the interest is already a non-contingent sum certain. The case is concluded, the amount owed is clear and not dependent on the outcome of the litigation. Jacob is simply carrying a non-contingent account receivable into federal service. </a:t>
            </a:r>
          </a:p>
          <a:p>
            <a:pPr marL="0" marR="0" indent="0" algn="l" defTabSz="914400" rtl="0" eaLnBrk="1" fontAlgn="auto" latinLnBrk="0" hangingPunct="1">
              <a:lnSpc>
                <a:spcPct val="100000"/>
              </a:lnSpc>
              <a:spcBef>
                <a:spcPts val="0"/>
              </a:spcBef>
              <a:spcAft>
                <a:spcPts val="800"/>
              </a:spcAft>
              <a:buClrTx/>
              <a:buSzTx/>
              <a:buFontTx/>
              <a:buNone/>
              <a:tabLst/>
              <a:defRPr/>
            </a:pPr>
            <a:r>
              <a:rPr lang="en-US" b="0" dirty="0" smtClean="0"/>
              <a:t>[Section 205(a)(1), of course, would not be implicated in any event unless the “federal case” involved a “claim against the United States.”]</a:t>
            </a:r>
          </a:p>
          <a:p>
            <a:pPr marL="0" marR="0" indent="0" algn="l" defTabSz="914400" rtl="0" eaLnBrk="1" fontAlgn="auto" latinLnBrk="0" hangingPunct="1">
              <a:lnSpc>
                <a:spcPct val="100000"/>
              </a:lnSpc>
              <a:spcBef>
                <a:spcPts val="0"/>
              </a:spcBef>
              <a:spcAft>
                <a:spcPts val="800"/>
              </a:spcAft>
              <a:buClrTx/>
              <a:buSzTx/>
              <a:buFontTx/>
              <a:buNone/>
              <a:tabLst/>
              <a:defRPr/>
            </a:pPr>
            <a:r>
              <a:rPr lang="en-US" dirty="0" smtClean="0"/>
              <a:t>In addition, remember that section 203 targets payments for representational service provided during the employee’s government tenure, without regard for the timing of the payment. Here, the services were complete prior to the time that Jacob became a government employee. Section 203, therefore, does not bar his collection of the fees.</a:t>
            </a:r>
            <a:endParaRPr lang="en-US" b="0" dirty="0" smtClean="0"/>
          </a:p>
        </p:txBody>
      </p:sp>
      <p:sp>
        <p:nvSpPr>
          <p:cNvPr id="4" name="Slide Number Placeholder 3"/>
          <p:cNvSpPr>
            <a:spLocks noGrp="1"/>
          </p:cNvSpPr>
          <p:nvPr>
            <p:ph type="sldNum" sz="quarter" idx="10"/>
          </p:nvPr>
        </p:nvSpPr>
        <p:spPr/>
        <p:txBody>
          <a:bodyPr/>
          <a:lstStyle/>
          <a:p>
            <a:fld id="{89046086-EE90-4E39-8E2F-85D3DC5E106D}" type="slidenum">
              <a:rPr lang="en-US" smtClean="0"/>
              <a:t>41</a:t>
            </a:fld>
            <a:endParaRPr lang="en-US"/>
          </a:p>
        </p:txBody>
      </p:sp>
    </p:spTree>
    <p:extLst>
      <p:ext uri="{BB962C8B-B14F-4D97-AF65-F5344CB8AC3E}">
        <p14:creationId xmlns:p14="http://schemas.microsoft.com/office/powerpoint/2010/main" val="6002489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defRPr/>
            </a:pPr>
            <a:r>
              <a:rPr lang="en-US" dirty="0"/>
              <a:t>[Read new facts.]</a:t>
            </a:r>
          </a:p>
          <a:p>
            <a:pPr marL="0" marR="0" indent="0" algn="l" defTabSz="914400" rtl="0" eaLnBrk="1" fontAlgn="auto" latinLnBrk="0" hangingPunct="1">
              <a:lnSpc>
                <a:spcPct val="100000"/>
              </a:lnSpc>
              <a:spcBef>
                <a:spcPts val="0"/>
              </a:spcBef>
              <a:spcAft>
                <a:spcPts val="800"/>
              </a:spcAft>
              <a:buClrTx/>
              <a:buSzTx/>
              <a:buFontTx/>
              <a:buNone/>
              <a:tabLst/>
              <a:defRPr/>
            </a:pPr>
            <a:r>
              <a:rPr lang="en-US" b="0" baseline="0" dirty="0" smtClean="0"/>
              <a:t>Retaining such an interest in litigation</a:t>
            </a:r>
            <a:r>
              <a:rPr lang="en-US" b="0" dirty="0" smtClean="0"/>
              <a:t> expenses during federal service is permissible under section 203. As OLC has explained, section 203 covers only payments </a:t>
            </a:r>
            <a:r>
              <a:rPr lang="en-US" dirty="0" smtClean="0"/>
              <a:t>given in exchange for representational services; since an employee’s recovery of expenses advanced on a contingency fee basis cannot properly be characterized as being in exchange for representational services, it is not barred by section 203.</a:t>
            </a:r>
          </a:p>
          <a:p>
            <a:pPr marL="0" marR="0" indent="0" algn="l" defTabSz="914400" rtl="0" eaLnBrk="1" fontAlgn="auto" latinLnBrk="0" hangingPunct="1">
              <a:lnSpc>
                <a:spcPct val="100000"/>
              </a:lnSpc>
              <a:spcBef>
                <a:spcPts val="0"/>
              </a:spcBef>
              <a:spcAft>
                <a:spcPts val="800"/>
              </a:spcAft>
              <a:buClrTx/>
              <a:buSzTx/>
              <a:buFontTx/>
              <a:buNone/>
              <a:tabLst/>
              <a:defRPr/>
            </a:pPr>
            <a:r>
              <a:rPr lang="en-US" b="0" baseline="0" dirty="0" smtClean="0"/>
              <a:t>One</a:t>
            </a:r>
            <a:r>
              <a:rPr lang="en-US" b="0" dirty="0" smtClean="0"/>
              <a:t> caveat relating to individual billing practices: OLC concluded that 203 would not reach the expenses where the employee’s arrangement with his/her client is such that the client would be billed separately for the expenses in the event that the client prevails in the litigation, but the opinion contemplates a different conclusion where the arrangement is that expenses are to be subsumed within the professional fee. </a:t>
            </a:r>
            <a:r>
              <a:rPr lang="en-US" i="1" dirty="0" smtClean="0"/>
              <a:t>See id. </a:t>
            </a:r>
            <a:r>
              <a:rPr lang="en-US" dirty="0" smtClean="0"/>
              <a:t>at 9; OGE 99x20, n. 3.</a:t>
            </a:r>
          </a:p>
        </p:txBody>
      </p:sp>
      <p:sp>
        <p:nvSpPr>
          <p:cNvPr id="4" name="Slide Number Placeholder 3"/>
          <p:cNvSpPr>
            <a:spLocks noGrp="1"/>
          </p:cNvSpPr>
          <p:nvPr>
            <p:ph type="sldNum" sz="quarter" idx="10"/>
          </p:nvPr>
        </p:nvSpPr>
        <p:spPr/>
        <p:txBody>
          <a:bodyPr/>
          <a:lstStyle/>
          <a:p>
            <a:fld id="{89046086-EE90-4E39-8E2F-85D3DC5E106D}" type="slidenum">
              <a:rPr lang="en-US" smtClean="0"/>
              <a:t>42</a:t>
            </a:fld>
            <a:endParaRPr lang="en-US"/>
          </a:p>
        </p:txBody>
      </p:sp>
    </p:spTree>
    <p:extLst>
      <p:ext uri="{BB962C8B-B14F-4D97-AF65-F5344CB8AC3E}">
        <p14:creationId xmlns:p14="http://schemas.microsoft.com/office/powerpoint/2010/main" val="6002489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0"/>
              </a:spcAft>
            </a:pPr>
            <a:r>
              <a:rPr lang="en-US" dirty="0" smtClean="0"/>
              <a:t>The timing aspect also has implications for employees who are leaving government service </a:t>
            </a:r>
            <a:r>
              <a:rPr lang="en-US" i="1" dirty="0" smtClean="0"/>
              <a:t>(animate</a:t>
            </a:r>
            <a:r>
              <a:rPr lang="en-US" dirty="0" smtClean="0"/>
              <a:t>)</a:t>
            </a:r>
            <a:r>
              <a:rPr lang="en-US" i="1" dirty="0" smtClean="0"/>
              <a:t>.</a:t>
            </a:r>
          </a:p>
          <a:p>
            <a:pPr>
              <a:spcAft>
                <a:spcPts val="1000"/>
              </a:spcAft>
            </a:pPr>
            <a:r>
              <a:rPr lang="en-US" dirty="0" smtClean="0"/>
              <a:t>(</a:t>
            </a:r>
            <a:r>
              <a:rPr lang="en-US" i="1" dirty="0" smtClean="0"/>
              <a:t>Animate</a:t>
            </a:r>
            <a:r>
              <a:rPr lang="en-US" dirty="0" smtClean="0"/>
              <a:t>) It is a crime for an individual to receive compensation after terminating federal employment, if the compensation is in exchange for representational services that were rendered while the individual was still in government. </a:t>
            </a:r>
          </a:p>
          <a:p>
            <a:pPr>
              <a:spcAft>
                <a:spcPts val="1000"/>
              </a:spcAft>
            </a:pPr>
            <a:r>
              <a:rPr lang="en-US" dirty="0"/>
              <a:t>(</a:t>
            </a:r>
            <a:r>
              <a:rPr lang="en-US" i="1" dirty="0"/>
              <a:t>Animate</a:t>
            </a:r>
            <a:r>
              <a:rPr lang="en-US" dirty="0"/>
              <a:t>) </a:t>
            </a:r>
            <a:r>
              <a:rPr lang="en-US" dirty="0" smtClean="0"/>
              <a:t>This situation arises most often with attorneys who leave government and join private law firms: firms sometimes compensate their members, especially partners, on the basis of fees received for past representational services provided by the firm, including services that may have been rendered during the period when the former employee was still in government. </a:t>
            </a:r>
          </a:p>
          <a:p>
            <a:pPr>
              <a:spcAft>
                <a:spcPts val="1000"/>
              </a:spcAft>
            </a:pPr>
            <a:r>
              <a:rPr lang="en-US" dirty="0" smtClean="0"/>
              <a:t>In these cases, the former government employee must make arrangements with the firm to avoid sharing in any prohibited compensation. Such arrangements might include, for example, agreeing to receive a fixed salary for a certain period of time.</a:t>
            </a:r>
            <a:endParaRPr lang="en-US" dirty="0"/>
          </a:p>
        </p:txBody>
      </p:sp>
      <p:sp>
        <p:nvSpPr>
          <p:cNvPr id="4" name="Slide Number Placeholder 3"/>
          <p:cNvSpPr>
            <a:spLocks noGrp="1"/>
          </p:cNvSpPr>
          <p:nvPr>
            <p:ph type="sldNum" sz="quarter" idx="10"/>
          </p:nvPr>
        </p:nvSpPr>
        <p:spPr/>
        <p:txBody>
          <a:bodyPr/>
          <a:lstStyle/>
          <a:p>
            <a:fld id="{5A2D47E6-C8DD-41D2-A2A7-1E877412E1F3}" type="slidenum">
              <a:rPr lang="en-US" smtClean="0"/>
              <a:t>43</a:t>
            </a:fld>
            <a:endParaRPr lang="en-US"/>
          </a:p>
        </p:txBody>
      </p:sp>
    </p:spTree>
    <p:extLst>
      <p:ext uri="{BB962C8B-B14F-4D97-AF65-F5344CB8AC3E}">
        <p14:creationId xmlns:p14="http://schemas.microsoft.com/office/powerpoint/2010/main" val="30658610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800"/>
              </a:spcAft>
              <a:buClrTx/>
              <a:buSzTx/>
              <a:buFontTx/>
              <a:buNone/>
              <a:tabLst/>
              <a:defRPr/>
            </a:pPr>
            <a:r>
              <a:rPr lang="en-US" b="0" baseline="0" dirty="0" smtClean="0"/>
              <a:t>Let’s take a look at another example. [Read example.]</a:t>
            </a:r>
          </a:p>
          <a:p>
            <a:pPr marL="0" marR="0" indent="0" algn="l" defTabSz="914400" rtl="0" eaLnBrk="1" fontAlgn="auto" latinLnBrk="0" hangingPunct="1">
              <a:lnSpc>
                <a:spcPct val="100000"/>
              </a:lnSpc>
              <a:spcBef>
                <a:spcPts val="0"/>
              </a:spcBef>
              <a:spcAft>
                <a:spcPts val="800"/>
              </a:spcAft>
              <a:buClrTx/>
              <a:buSzTx/>
              <a:buFontTx/>
              <a:buNone/>
              <a:tabLst/>
              <a:defRPr/>
            </a:pPr>
            <a:r>
              <a:rPr lang="en-US" b="0" baseline="0" dirty="0" smtClean="0"/>
              <a:t>No. This case illustrates the post-employment effect of section 203 that I</a:t>
            </a:r>
            <a:r>
              <a:rPr lang="en-US" b="0" dirty="0" smtClean="0"/>
              <a:t> just discussed. She may not share in the fees because they are in exchange for representational services rendered by another during the time when she was a government employee. </a:t>
            </a:r>
            <a:r>
              <a:rPr lang="en-US" b="0" u="sng" dirty="0" smtClean="0"/>
              <a:t>See</a:t>
            </a:r>
            <a:r>
              <a:rPr lang="en-US" b="0" dirty="0" smtClean="0"/>
              <a:t> OGE 93x31.</a:t>
            </a:r>
            <a:endParaRPr lang="en-US" b="0" baseline="0" dirty="0" smtClean="0"/>
          </a:p>
        </p:txBody>
      </p:sp>
      <p:sp>
        <p:nvSpPr>
          <p:cNvPr id="4" name="Slide Number Placeholder 3"/>
          <p:cNvSpPr>
            <a:spLocks noGrp="1"/>
          </p:cNvSpPr>
          <p:nvPr>
            <p:ph type="sldNum" sz="quarter" idx="10"/>
          </p:nvPr>
        </p:nvSpPr>
        <p:spPr/>
        <p:txBody>
          <a:bodyPr/>
          <a:lstStyle/>
          <a:p>
            <a:fld id="{89046086-EE90-4E39-8E2F-85D3DC5E106D}" type="slidenum">
              <a:rPr lang="en-US" smtClean="0"/>
              <a:t>44</a:t>
            </a:fld>
            <a:endParaRPr lang="en-US"/>
          </a:p>
        </p:txBody>
      </p:sp>
    </p:spTree>
    <p:extLst>
      <p:ext uri="{BB962C8B-B14F-4D97-AF65-F5344CB8AC3E}">
        <p14:creationId xmlns:p14="http://schemas.microsoft.com/office/powerpoint/2010/main" val="600248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800"/>
              </a:spcAft>
              <a:buClrTx/>
              <a:buSzTx/>
              <a:buFontTx/>
              <a:buNone/>
              <a:tabLst/>
              <a:defRPr/>
            </a:pPr>
            <a:r>
              <a:rPr lang="en-US" b="0" baseline="0" dirty="0" smtClean="0"/>
              <a:t>[Read new facts.]</a:t>
            </a:r>
          </a:p>
          <a:p>
            <a:pPr marL="0" marR="0" indent="0" algn="l" defTabSz="914400" rtl="0" eaLnBrk="1" fontAlgn="auto" latinLnBrk="0" hangingPunct="1">
              <a:lnSpc>
                <a:spcPct val="100000"/>
              </a:lnSpc>
              <a:spcBef>
                <a:spcPts val="0"/>
              </a:spcBef>
              <a:spcAft>
                <a:spcPts val="800"/>
              </a:spcAft>
              <a:buClrTx/>
              <a:buSzTx/>
              <a:buFontTx/>
              <a:buNone/>
              <a:tabLst/>
              <a:defRPr/>
            </a:pPr>
            <a:r>
              <a:rPr lang="en-US" b="0" baseline="0" dirty="0" smtClean="0"/>
              <a:t>No. If the bonus was directly based on an percentage</a:t>
            </a:r>
            <a:r>
              <a:rPr lang="en-US" b="0" dirty="0" smtClean="0"/>
              <a:t> of the firm’s profits, she would be receiving compensation for representational communications before HUD that occurred during her government service. As such, it is barred by section 203. OGE 90x10; OGE88x3; 4B Op. </a:t>
            </a:r>
            <a:r>
              <a:rPr lang="en-US" dirty="0" smtClean="0"/>
              <a:t>O.L.C. 603 (1980).</a:t>
            </a:r>
            <a:endParaRPr lang="en-US" b="0" baseline="0" dirty="0" smtClean="0"/>
          </a:p>
        </p:txBody>
      </p:sp>
      <p:sp>
        <p:nvSpPr>
          <p:cNvPr id="4" name="Slide Number Placeholder 3"/>
          <p:cNvSpPr>
            <a:spLocks noGrp="1"/>
          </p:cNvSpPr>
          <p:nvPr>
            <p:ph type="sldNum" sz="quarter" idx="10"/>
          </p:nvPr>
        </p:nvSpPr>
        <p:spPr/>
        <p:txBody>
          <a:bodyPr/>
          <a:lstStyle/>
          <a:p>
            <a:fld id="{89046086-EE90-4E39-8E2F-85D3DC5E106D}" type="slidenum">
              <a:rPr lang="en-US" smtClean="0"/>
              <a:t>45</a:t>
            </a:fld>
            <a:endParaRPr lang="en-US"/>
          </a:p>
        </p:txBody>
      </p:sp>
    </p:spTree>
    <p:extLst>
      <p:ext uri="{BB962C8B-B14F-4D97-AF65-F5344CB8AC3E}">
        <p14:creationId xmlns:p14="http://schemas.microsoft.com/office/powerpoint/2010/main" val="6002489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defRPr/>
            </a:pPr>
            <a:r>
              <a:rPr lang="en-US" dirty="0" smtClean="0"/>
              <a:t>[Read </a:t>
            </a:r>
            <a:r>
              <a:rPr lang="en-US" dirty="0"/>
              <a:t>new facts.]</a:t>
            </a:r>
          </a:p>
          <a:p>
            <a:pPr marL="0" marR="0" indent="0" algn="l" defTabSz="914400" rtl="0" eaLnBrk="1" fontAlgn="auto" latinLnBrk="0" hangingPunct="1">
              <a:lnSpc>
                <a:spcPct val="100000"/>
              </a:lnSpc>
              <a:spcBef>
                <a:spcPts val="0"/>
              </a:spcBef>
              <a:spcAft>
                <a:spcPts val="800"/>
              </a:spcAft>
              <a:buClrTx/>
              <a:buSzTx/>
              <a:buFontTx/>
              <a:buNone/>
              <a:tabLst/>
              <a:defRPr/>
            </a:pPr>
            <a:r>
              <a:rPr lang="en-US" b="0" baseline="0" dirty="0" smtClean="0"/>
              <a:t>Yes. As long as the fees are for representational activities provided </a:t>
            </a:r>
            <a:r>
              <a:rPr lang="en-US" b="0" u="sng" baseline="0" dirty="0" smtClean="0"/>
              <a:t>after</a:t>
            </a:r>
            <a:r>
              <a:rPr lang="en-US" b="0" u="none" baseline="0" dirty="0" smtClean="0"/>
              <a:t> Jane left the government, section 203 is not an impediment. </a:t>
            </a:r>
            <a:r>
              <a:rPr lang="en-US" b="0" u="sng" baseline="0" dirty="0" smtClean="0"/>
              <a:t>See</a:t>
            </a:r>
            <a:r>
              <a:rPr lang="en-US" b="0" u="none" baseline="0" dirty="0" smtClean="0"/>
              <a:t> 1 Op. O.L.C. 1 (1977) (section 203 does not prohibit sharing in fees for services still to be performed in the case i.e. after leaving government and joining the firm).</a:t>
            </a:r>
            <a:endParaRPr lang="en-US" b="0" baseline="0" dirty="0" smtClean="0"/>
          </a:p>
        </p:txBody>
      </p:sp>
      <p:sp>
        <p:nvSpPr>
          <p:cNvPr id="4" name="Slide Number Placeholder 3"/>
          <p:cNvSpPr>
            <a:spLocks noGrp="1"/>
          </p:cNvSpPr>
          <p:nvPr>
            <p:ph type="sldNum" sz="quarter" idx="10"/>
          </p:nvPr>
        </p:nvSpPr>
        <p:spPr/>
        <p:txBody>
          <a:bodyPr/>
          <a:lstStyle/>
          <a:p>
            <a:fld id="{89046086-EE90-4E39-8E2F-85D3DC5E106D}" type="slidenum">
              <a:rPr lang="en-US" smtClean="0"/>
              <a:t>46</a:t>
            </a:fld>
            <a:endParaRPr lang="en-US"/>
          </a:p>
        </p:txBody>
      </p:sp>
    </p:spTree>
    <p:extLst>
      <p:ext uri="{BB962C8B-B14F-4D97-AF65-F5344CB8AC3E}">
        <p14:creationId xmlns:p14="http://schemas.microsoft.com/office/powerpoint/2010/main" val="6002489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0"/>
              </a:spcAft>
              <a:buFont typeface="Wingdings" panose="05000000000000000000" pitchFamily="2" charset="2"/>
              <a:buNone/>
            </a:pPr>
            <a:r>
              <a:rPr lang="en-US" sz="1100" b="0" baseline="0" dirty="0" smtClean="0">
                <a:solidFill>
                  <a:schemeClr val="tx1">
                    <a:lumMod val="75000"/>
                    <a:lumOff val="25000"/>
                  </a:schemeClr>
                </a:solidFill>
              </a:rPr>
              <a:t>There</a:t>
            </a:r>
            <a:r>
              <a:rPr lang="en-US" sz="1100" b="0" dirty="0" smtClean="0">
                <a:solidFill>
                  <a:schemeClr val="tx1">
                    <a:lumMod val="75000"/>
                    <a:lumOff val="25000"/>
                  </a:schemeClr>
                </a:solidFill>
              </a:rPr>
              <a:t> are a few additional key differences between sections 205 and 203 that I’d like to highlight. </a:t>
            </a:r>
          </a:p>
          <a:p>
            <a:pPr>
              <a:spcAft>
                <a:spcPts val="1000"/>
              </a:spcAft>
              <a:buFont typeface="Wingdings" panose="05000000000000000000" pitchFamily="2" charset="2"/>
              <a:buNone/>
            </a:pPr>
            <a:r>
              <a:rPr lang="en-US" sz="1100" dirty="0" smtClean="0">
                <a:solidFill>
                  <a:schemeClr val="tx1">
                    <a:lumMod val="75000"/>
                    <a:lumOff val="25000"/>
                  </a:schemeClr>
                </a:solidFill>
              </a:rPr>
              <a:t>First, 203 has a separate offense for the person who would pay the improper consideration. This is set out in section 203(a)(2), and it covers anyone who knowingly gives, promises, or even offers any compensation for services rendered or to be rendered at a time when the recipient is or was an employee. This provision has great practical significance because it potentially puts the clients or business associates of an employee at risk as well. [For this reason, for example, many law firms are rightly careful to protect themselves and their clients by seeking advice from ethics officials before agreeing to a particular compensation arrangement for a lawyer who is or was a government employee.]</a:t>
            </a:r>
          </a:p>
          <a:p>
            <a:pPr>
              <a:spcAft>
                <a:spcPts val="1000"/>
              </a:spcAft>
              <a:buFont typeface="Wingdings" panose="05000000000000000000" pitchFamily="2" charset="2"/>
              <a:buNone/>
            </a:pPr>
            <a:r>
              <a:rPr lang="en-US" sz="1100" dirty="0" smtClean="0">
                <a:solidFill>
                  <a:schemeClr val="tx1">
                    <a:lumMod val="75000"/>
                    <a:lumOff val="25000"/>
                  </a:schemeClr>
                </a:solidFill>
              </a:rPr>
              <a:t>Second, section 203 is at least arguably broader than section 205(a)(2) in terms of the types of representational activity prohibited. Section 205(a)(2) covers acting as an agent or attorney for another person, whereas section 203 covers “any representational services, as agent or attorney or otherwise.” At least one federal court has said, in dicta, that section 203 may be broader in that it might cover representational services that do not amount to acting as someone’s agent, within the common-law meaning of agency.</a:t>
            </a:r>
          </a:p>
          <a:p>
            <a:pPr>
              <a:spcAft>
                <a:spcPts val="1000"/>
              </a:spcAft>
              <a:buFont typeface="Wingdings" panose="05000000000000000000" pitchFamily="2" charset="2"/>
              <a:buNone/>
            </a:pPr>
            <a:r>
              <a:rPr lang="en-US" sz="1100" dirty="0" smtClean="0">
                <a:solidFill>
                  <a:schemeClr val="tx1">
                    <a:lumMod val="75000"/>
                    <a:lumOff val="25000"/>
                  </a:schemeClr>
                </a:solidFill>
              </a:rPr>
              <a:t>Finally, section 203 applies to members of Congress. The practical significance of this fact is that there have been a number of court cases construing section 203 in cases involving members of Congress, including most of the ABSCAM cases, and these cases are relevant precedent for executive branch personnel as well.</a:t>
            </a:r>
            <a:endParaRPr lang="en-US" sz="1100" dirty="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FC5C860F-1504-4CE4-B63C-1AB14CDAF948}" type="slidenum">
              <a:rPr lang="en-US" smtClean="0"/>
              <a:pPr/>
              <a:t>47</a:t>
            </a:fld>
            <a:endParaRPr lang="en-US"/>
          </a:p>
        </p:txBody>
      </p:sp>
    </p:spTree>
    <p:extLst>
      <p:ext uri="{BB962C8B-B14F-4D97-AF65-F5344CB8AC3E}">
        <p14:creationId xmlns:p14="http://schemas.microsoft.com/office/powerpoint/2010/main" val="3908535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0"/>
              </a:spcAft>
              <a:buFont typeface="Wingdings" panose="05000000000000000000" pitchFamily="2" charset="2"/>
              <a:buNone/>
            </a:pPr>
            <a:r>
              <a:rPr lang="en-US" b="0" baseline="0" dirty="0" smtClean="0">
                <a:solidFill>
                  <a:schemeClr val="tx1">
                    <a:lumMod val="75000"/>
                    <a:lumOff val="25000"/>
                  </a:schemeClr>
                </a:solidFill>
              </a:rPr>
              <a:t>Regarding</a:t>
            </a:r>
            <a:r>
              <a:rPr lang="en-US" b="0" dirty="0" smtClean="0">
                <a:solidFill>
                  <a:schemeClr val="tx1">
                    <a:lumMod val="75000"/>
                    <a:lumOff val="25000"/>
                  </a:schemeClr>
                </a:solidFill>
              </a:rPr>
              <a:t> </a:t>
            </a:r>
            <a:r>
              <a:rPr lang="en-US" dirty="0" smtClean="0">
                <a:solidFill>
                  <a:schemeClr val="tx1">
                    <a:lumMod val="75000"/>
                    <a:lumOff val="25000"/>
                  </a:schemeClr>
                </a:solidFill>
              </a:rPr>
              <a:t>special government employees, you’ll notice nearly identical language when you compare 203 and 205. As with 205, section 203 applies differently to SGEs than it does to most employees. [As </a:t>
            </a:r>
            <a:r>
              <a:rPr lang="en-US" b="0" baseline="0" dirty="0" smtClean="0">
                <a:solidFill>
                  <a:schemeClr val="tx1">
                    <a:lumMod val="75000"/>
                    <a:lumOff val="25000"/>
                  </a:schemeClr>
                </a:solidFill>
              </a:rPr>
              <a:t>you probably know, a</a:t>
            </a:r>
            <a:r>
              <a:rPr lang="en-US" dirty="0" smtClean="0">
                <a:solidFill>
                  <a:schemeClr val="tx1">
                    <a:lumMod val="75000"/>
                    <a:lumOff val="25000"/>
                  </a:schemeClr>
                </a:solidFill>
              </a:rPr>
              <a:t>n SGE is an employee</a:t>
            </a:r>
            <a:r>
              <a:rPr lang="en-US" baseline="0" dirty="0" smtClean="0">
                <a:solidFill>
                  <a:schemeClr val="tx1">
                    <a:lumMod val="75000"/>
                    <a:lumOff val="25000"/>
                  </a:schemeClr>
                </a:solidFill>
              </a:rPr>
              <a:t> </a:t>
            </a:r>
            <a:r>
              <a:rPr lang="en-US" dirty="0" smtClean="0">
                <a:solidFill>
                  <a:schemeClr val="tx1">
                    <a:lumMod val="75000"/>
                    <a:lumOff val="25000"/>
                  </a:schemeClr>
                </a:solidFill>
              </a:rPr>
              <a:t>appointed</a:t>
            </a:r>
            <a:r>
              <a:rPr lang="en-US" baseline="0" dirty="0" smtClean="0">
                <a:solidFill>
                  <a:schemeClr val="tx1">
                    <a:lumMod val="75000"/>
                    <a:lumOff val="25000"/>
                  </a:schemeClr>
                </a:solidFill>
              </a:rPr>
              <a:t> </a:t>
            </a:r>
            <a:r>
              <a:rPr lang="en-US" dirty="0" smtClean="0">
                <a:solidFill>
                  <a:schemeClr val="tx1">
                    <a:lumMod val="75000"/>
                    <a:lumOff val="25000"/>
                  </a:schemeClr>
                </a:solidFill>
              </a:rPr>
              <a:t>to perform temporary duties</a:t>
            </a:r>
            <a:r>
              <a:rPr lang="en-US" baseline="0" dirty="0" smtClean="0">
                <a:solidFill>
                  <a:schemeClr val="tx1">
                    <a:lumMod val="75000"/>
                    <a:lumOff val="25000"/>
                  </a:schemeClr>
                </a:solidFill>
              </a:rPr>
              <a:t> for </a:t>
            </a:r>
            <a:r>
              <a:rPr lang="en-US" dirty="0" smtClean="0">
                <a:solidFill>
                  <a:schemeClr val="tx1">
                    <a:lumMod val="75000"/>
                    <a:lumOff val="25000"/>
                  </a:schemeClr>
                </a:solidFill>
              </a:rPr>
              <a:t>not more than 130 days in a year.</a:t>
            </a:r>
            <a:r>
              <a:rPr lang="en-US" baseline="0" dirty="0" smtClean="0">
                <a:solidFill>
                  <a:schemeClr val="tx1">
                    <a:lumMod val="75000"/>
                    <a:lumOff val="25000"/>
                  </a:schemeClr>
                </a:solidFill>
              </a:rPr>
              <a:t>  </a:t>
            </a:r>
            <a:r>
              <a:rPr lang="en-US" dirty="0" smtClean="0">
                <a:solidFill>
                  <a:schemeClr val="tx1">
                    <a:lumMod val="75000"/>
                    <a:lumOff val="25000"/>
                  </a:schemeClr>
                </a:solidFill>
              </a:rPr>
              <a:t>An SGE is generally considered an employee for purposes of most federal ethics laws and regulations.]</a:t>
            </a:r>
            <a:r>
              <a:rPr lang="en-US" baseline="0" dirty="0" smtClean="0">
                <a:solidFill>
                  <a:schemeClr val="tx1">
                    <a:lumMod val="75000"/>
                    <a:lumOff val="25000"/>
                  </a:schemeClr>
                </a:solidFill>
              </a:rPr>
              <a:t>  Because SGEs</a:t>
            </a:r>
            <a:r>
              <a:rPr lang="en-US" dirty="0" smtClean="0">
                <a:solidFill>
                  <a:schemeClr val="tx1">
                    <a:lumMod val="75000"/>
                    <a:lumOff val="25000"/>
                  </a:schemeClr>
                </a:solidFill>
              </a:rPr>
              <a:t> almost always have other jobs outside the government, how 203 applies to them is very important.  </a:t>
            </a:r>
          </a:p>
          <a:p>
            <a:pPr marL="0" marR="0" indent="0" algn="l" defTabSz="914400" rtl="0" eaLnBrk="1" fontAlgn="auto" latinLnBrk="0" hangingPunct="1">
              <a:lnSpc>
                <a:spcPct val="100000"/>
              </a:lnSpc>
              <a:spcBef>
                <a:spcPts val="0"/>
              </a:spcBef>
              <a:spcAft>
                <a:spcPts val="1000"/>
              </a:spcAft>
              <a:buClrTx/>
              <a:buSzTx/>
              <a:buFontTx/>
              <a:buNone/>
              <a:tabLst/>
              <a:defRPr/>
            </a:pPr>
            <a:r>
              <a:rPr lang="en-US" b="0" baseline="0" dirty="0" smtClean="0">
                <a:solidFill>
                  <a:schemeClr val="tx1">
                    <a:lumMod val="75000"/>
                    <a:lumOff val="25000"/>
                  </a:schemeClr>
                </a:solidFill>
              </a:rPr>
              <a:t>For 203, an SGE’s private representational activities aren’t as restricted as a regular employee. Basically, i</a:t>
            </a:r>
            <a:r>
              <a:rPr lang="en-US" baseline="0" dirty="0" smtClean="0">
                <a:solidFill>
                  <a:schemeClr val="tx1">
                    <a:lumMod val="75000"/>
                    <a:lumOff val="25000"/>
                  </a:schemeClr>
                </a:solidFill>
              </a:rPr>
              <a:t>f the SGE works for less than 60 days, then the restrictions in 203 ONLY apply to party matters they personally worked on.  If the SGE works between 60 and 130 days, then the restrictions of 203 apply to both party matters they personally worked on, AND any party matters that are pending at their agency.  But 203 isn’t going to apply to all covered matters, like it does for regular employees.</a:t>
            </a:r>
          </a:p>
          <a:p>
            <a:pPr marL="0" marR="0" indent="0" algn="l" defTabSz="914400" rtl="0" eaLnBrk="1" fontAlgn="auto" latinLnBrk="0" hangingPunct="1">
              <a:lnSpc>
                <a:spcPct val="100000"/>
              </a:lnSpc>
              <a:spcBef>
                <a:spcPts val="0"/>
              </a:spcBef>
              <a:spcAft>
                <a:spcPts val="1000"/>
              </a:spcAft>
              <a:buClrTx/>
              <a:buSzTx/>
              <a:buFontTx/>
              <a:buNone/>
              <a:tabLst/>
              <a:defRPr/>
            </a:pPr>
            <a:r>
              <a:rPr lang="en-US" baseline="0" dirty="0" smtClean="0">
                <a:solidFill>
                  <a:schemeClr val="tx1">
                    <a:lumMod val="75000"/>
                    <a:lumOff val="25000"/>
                  </a:schemeClr>
                </a:solidFill>
              </a:rPr>
              <a:t>[But remember, an employee has to be designated an SGE at the time of appointment, and at each 1-year renewal period.  Can’t just become an SGE by only working X amount of days.  90x5.  It’s also important for these SGEs to get briefed on the level of restrictions when they come on.]</a:t>
            </a:r>
            <a:endParaRPr lang="en-US" dirty="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FC5C860F-1504-4CE4-B63C-1AB14CDAF948}" type="slidenum">
              <a:rPr lang="en-US" smtClean="0"/>
              <a:pPr/>
              <a:t>48</a:t>
            </a:fld>
            <a:endParaRPr lang="en-US"/>
          </a:p>
        </p:txBody>
      </p:sp>
    </p:spTree>
    <p:extLst>
      <p:ext uri="{BB962C8B-B14F-4D97-AF65-F5344CB8AC3E}">
        <p14:creationId xmlns:p14="http://schemas.microsoft.com/office/powerpoint/2010/main" val="3908535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defRPr/>
            </a:pPr>
            <a:r>
              <a:rPr lang="en-US" dirty="0" smtClean="0"/>
              <a:t>Take a moment to re-read one of our prior examples. What would happen if instead of being a “regular” employee, Valerie were an SGE? </a:t>
            </a:r>
          </a:p>
          <a:p>
            <a:pPr>
              <a:spcAft>
                <a:spcPts val="800"/>
              </a:spcAft>
              <a:defRPr/>
            </a:pPr>
            <a:r>
              <a:rPr lang="en-US" dirty="0" smtClean="0"/>
              <a:t>(</a:t>
            </a:r>
            <a:r>
              <a:rPr lang="en-US" i="1" dirty="0" smtClean="0"/>
              <a:t>Animate</a:t>
            </a:r>
            <a:r>
              <a:rPr lang="en-US" dirty="0" smtClean="0"/>
              <a:t>) Let’s look again at what 203(c) says. </a:t>
            </a:r>
            <a:r>
              <a:rPr lang="en-US" b="0" baseline="0" dirty="0" smtClean="0"/>
              <a:t>Section 203 (like 205) applies to SGEs only in relation to particular matters involving specific parties,</a:t>
            </a:r>
            <a:r>
              <a:rPr lang="en-US" b="0" dirty="0" smtClean="0"/>
              <a:t> and then, only if </a:t>
            </a:r>
          </a:p>
          <a:p>
            <a:pPr>
              <a:defRPr/>
            </a:pPr>
            <a:r>
              <a:rPr lang="en-US" b="0" baseline="0" dirty="0" smtClean="0"/>
              <a:t>1.) If they participated in the matter personally and substantially as a Government employee; or </a:t>
            </a:r>
          </a:p>
          <a:p>
            <a:pPr>
              <a:spcAft>
                <a:spcPts val="800"/>
              </a:spcAft>
              <a:defRPr/>
            </a:pPr>
            <a:r>
              <a:rPr lang="en-US" b="0" baseline="0" dirty="0" smtClean="0"/>
              <a:t>2.) If the matter is pending in the department or agency where they serve, provided they served there more than 60 days out of the preceding 365.</a:t>
            </a:r>
            <a:r>
              <a:rPr lang="en-US" dirty="0"/>
              <a:t> </a:t>
            </a:r>
            <a:endParaRPr lang="en-US" dirty="0" smtClean="0"/>
          </a:p>
          <a:p>
            <a:pPr>
              <a:spcAft>
                <a:spcPts val="800"/>
              </a:spcAft>
              <a:defRPr/>
            </a:pPr>
            <a:r>
              <a:rPr lang="en-US" dirty="0" smtClean="0"/>
              <a:t>In </a:t>
            </a:r>
            <a:r>
              <a:rPr lang="en-US" dirty="0"/>
              <a:t>this case, the fees concern payment for work in an investigation, which is a specific party matter</a:t>
            </a:r>
            <a:r>
              <a:rPr lang="en-US" dirty="0" smtClean="0"/>
              <a:t>.  This means that we now have to look at whether either of the two conditions are met. Since Valerie is an SGE at Energy, we can forget about the second condition because the IRS matter is not pending at Energy. </a:t>
            </a:r>
          </a:p>
          <a:p>
            <a:pPr>
              <a:spcAft>
                <a:spcPts val="800"/>
              </a:spcAft>
              <a:defRPr/>
            </a:pPr>
            <a:r>
              <a:rPr lang="en-US" dirty="0" smtClean="0"/>
              <a:t>Regarding the first condition, it’s unlikely that a DOE employee would have participated in this IRS matter, but we might want to make sure that Valerie didn’t work at IRS – and on this matter – before moving on to Energy.</a:t>
            </a:r>
            <a:endParaRPr lang="en-US" dirty="0"/>
          </a:p>
          <a:p>
            <a:pPr marL="0" marR="0" indent="0" algn="l" defTabSz="914400" rtl="0" eaLnBrk="1" fontAlgn="auto" latinLnBrk="0" hangingPunct="1">
              <a:lnSpc>
                <a:spcPct val="100000"/>
              </a:lnSpc>
              <a:spcBef>
                <a:spcPts val="0"/>
              </a:spcBef>
              <a:spcAft>
                <a:spcPts val="80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89046086-EE90-4E39-8E2F-85D3DC5E106D}" type="slidenum">
              <a:rPr lang="en-US" smtClean="0"/>
              <a:t>49</a:t>
            </a:fld>
            <a:endParaRPr lang="en-US"/>
          </a:p>
        </p:txBody>
      </p:sp>
    </p:spTree>
    <p:extLst>
      <p:ext uri="{BB962C8B-B14F-4D97-AF65-F5344CB8AC3E}">
        <p14:creationId xmlns:p14="http://schemas.microsoft.com/office/powerpoint/2010/main" val="600248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thought it might be helpful to map out claims—as</a:t>
            </a:r>
            <a:r>
              <a:rPr lang="en-US" baseline="0" dirty="0" smtClean="0"/>
              <a:t> they relate to Matters, Particular Matters, and Specific Party Matters.  That is, as they relate other</a:t>
            </a:r>
          </a:p>
          <a:p>
            <a:endParaRPr lang="en-US" baseline="0" dirty="0" smtClean="0"/>
          </a:p>
          <a:p>
            <a:r>
              <a:rPr lang="en-US" baseline="0" dirty="0" smtClean="0"/>
              <a:t>At the broadest level, we have matters, which are not covered by 205(a) at all.  Then, we have particular matters, or as OGE refers to them, particular matters of general applicability.  Finally, we have specific party matters, and claims are only one type of specific party matters.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Let’s look at a fact pattern to break down the prohibitions in 205(a)(1). </a:t>
            </a:r>
          </a:p>
          <a:p>
            <a:endParaRPr lang="en-US" dirty="0"/>
          </a:p>
        </p:txBody>
      </p:sp>
      <p:sp>
        <p:nvSpPr>
          <p:cNvPr id="4" name="Slide Number Placeholder 3"/>
          <p:cNvSpPr>
            <a:spLocks noGrp="1"/>
          </p:cNvSpPr>
          <p:nvPr>
            <p:ph type="sldNum" sz="quarter" idx="10"/>
          </p:nvPr>
        </p:nvSpPr>
        <p:spPr/>
        <p:txBody>
          <a:bodyPr/>
          <a:lstStyle/>
          <a:p>
            <a:fld id="{5A2D47E6-C8DD-41D2-A2A7-1E877412E1F3}" type="slidenum">
              <a:rPr lang="en-US" smtClean="0"/>
              <a:t>5</a:t>
            </a:fld>
            <a:endParaRPr lang="en-US"/>
          </a:p>
        </p:txBody>
      </p:sp>
    </p:spTree>
    <p:extLst>
      <p:ext uri="{BB962C8B-B14F-4D97-AF65-F5344CB8AC3E}">
        <p14:creationId xmlns:p14="http://schemas.microsoft.com/office/powerpoint/2010/main" val="22917075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defRPr/>
            </a:pPr>
            <a:r>
              <a:rPr lang="en-US" dirty="0" smtClean="0"/>
              <a:t>Slight variation – what if Valerie were an SGE at IRS? Now there’s a little more cause for concern. </a:t>
            </a:r>
          </a:p>
          <a:p>
            <a:pPr>
              <a:spcAft>
                <a:spcPts val="800"/>
              </a:spcAft>
              <a:defRPr/>
            </a:pPr>
            <a:r>
              <a:rPr lang="en-US" dirty="0" smtClean="0"/>
              <a:t>Regarding the first condition, we’ll need to find out if she worked on this matter as an IRS employee.</a:t>
            </a:r>
          </a:p>
          <a:p>
            <a:pPr>
              <a:spcAft>
                <a:spcPts val="800"/>
              </a:spcAft>
              <a:defRPr/>
            </a:pPr>
            <a:r>
              <a:rPr lang="en-US" dirty="0" smtClean="0"/>
              <a:t>Regarding the second condition, we know the matter is pending before the IRS, so the question is whether she served at the IRS for more than 60 days out of the preceding 365. (Note: This is backwards looking, or retrospective, which is in contrast to the SGE determination, which is prospective.) If she worked on the matter or worked at the IRS for more than 60 days, then section 203 bars him from accepting, as part of her partnership share, any fees for representational communications by her partners in the IRS case.</a:t>
            </a:r>
          </a:p>
          <a:p>
            <a:pPr>
              <a:spcAft>
                <a:spcPts val="800"/>
              </a:spcAft>
              <a:defRPr/>
            </a:pPr>
            <a:endParaRPr lang="en-US" dirty="0"/>
          </a:p>
          <a:p>
            <a:pPr marL="0" marR="0" indent="0" algn="l" defTabSz="914400" rtl="0" eaLnBrk="1" fontAlgn="auto" latinLnBrk="0" hangingPunct="1">
              <a:lnSpc>
                <a:spcPct val="100000"/>
              </a:lnSpc>
              <a:spcBef>
                <a:spcPts val="0"/>
              </a:spcBef>
              <a:spcAft>
                <a:spcPts val="80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89046086-EE90-4E39-8E2F-85D3DC5E106D}" type="slidenum">
              <a:rPr lang="en-US" smtClean="0"/>
              <a:t>50</a:t>
            </a:fld>
            <a:endParaRPr lang="en-US"/>
          </a:p>
        </p:txBody>
      </p:sp>
    </p:spTree>
    <p:extLst>
      <p:ext uri="{BB962C8B-B14F-4D97-AF65-F5344CB8AC3E}">
        <p14:creationId xmlns:p14="http://schemas.microsoft.com/office/powerpoint/2010/main" val="6002489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latin typeface="+mn-lt"/>
                <a:cs typeface="+mn-cs"/>
              </a:rPr>
              <a:t>We won’t have time to cover the exceptions to section 203, but I’d like to note that each of the three exceptions here has a corresponding exception in section 205. At the same time, 205 contains a couple of additional exceptions that are not found in 203.</a:t>
            </a:r>
            <a:endParaRPr lang="en-US" b="0" baseline="0"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u="none" kern="1200" dirty="0" smtClean="0">
              <a:solidFill>
                <a:schemeClr val="bg1"/>
              </a:solidFill>
              <a:effectLst/>
              <a:latin typeface="Lucida Sans"/>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fld id="{FC5C860F-1504-4CE4-B63C-1AB14CDAF948}" type="slidenum">
              <a:rPr lang="en-US" smtClean="0"/>
              <a:pPr/>
              <a:t>51</a:t>
            </a:fld>
            <a:endParaRPr lang="en-US"/>
          </a:p>
        </p:txBody>
      </p:sp>
    </p:spTree>
    <p:extLst>
      <p:ext uri="{BB962C8B-B14F-4D97-AF65-F5344CB8AC3E}">
        <p14:creationId xmlns:p14="http://schemas.microsoft.com/office/powerpoint/2010/main" val="30561517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2D47E6-C8DD-41D2-A2A7-1E877412E1F3}" type="slidenum">
              <a:rPr lang="en-US" smtClean="0"/>
              <a:t>52</a:t>
            </a:fld>
            <a:endParaRPr lang="en-US"/>
          </a:p>
        </p:txBody>
      </p:sp>
    </p:spTree>
    <p:extLst>
      <p:ext uri="{BB962C8B-B14F-4D97-AF65-F5344CB8AC3E}">
        <p14:creationId xmlns:p14="http://schemas.microsoft.com/office/powerpoint/2010/main" val="1965525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205(a)(1) going</a:t>
            </a:r>
            <a:r>
              <a:rPr lang="en-US" baseline="0" dirty="0" smtClean="0"/>
              <a:t> to apply in this situation?  Let’s look at the two clauses again.</a:t>
            </a:r>
          </a:p>
          <a:p>
            <a:endParaRPr lang="en-US" baseline="0" dirty="0" smtClean="0"/>
          </a:p>
          <a:p>
            <a:r>
              <a:rPr lang="en-US" baseline="0" dirty="0" smtClean="0"/>
              <a:t>THE KEY factor in determining whether 205(a)(1) is going to apply is to determine whether there is a claim against the US.  In our fact pattern, the landowner is taking action against </a:t>
            </a:r>
            <a:r>
              <a:rPr lang="en-US" baseline="0" dirty="0" err="1" smtClean="0"/>
              <a:t>theUS</a:t>
            </a:r>
            <a:r>
              <a:rPr lang="en-US" baseline="0" dirty="0" smtClean="0"/>
              <a:t>, and it is a demand for damages, or a demand for the payment of money or property. He wants to make himself whole again. Accordingly, we have a claim here.  So we can then go through the rest of the elements to see if it’s prohibited</a:t>
            </a:r>
          </a:p>
          <a:p>
            <a:endParaRPr lang="en-US" baseline="0" dirty="0" smtClean="0"/>
          </a:p>
          <a:p>
            <a:pPr marL="171450" indent="-171450">
              <a:buFontTx/>
              <a:buChar char="-"/>
            </a:pPr>
            <a:r>
              <a:rPr lang="en-US" baseline="0" dirty="0" smtClean="0"/>
              <a:t>Clause I – bars only acting as agent or attorney in connection with the claim, which requires a direct communication.  Here, George is only doing behind the scenes research.  Therefore, clause I would not apply and, for that matter, (a)(2) is inapplicable (touch on this element later)</a:t>
            </a:r>
          </a:p>
          <a:p>
            <a:pPr marL="171450" indent="-171450">
              <a:buFontTx/>
              <a:buChar char="-"/>
            </a:pPr>
            <a:endParaRPr lang="en-US" baseline="0" dirty="0" smtClean="0"/>
          </a:p>
          <a:p>
            <a:pPr marL="171450" indent="-171450">
              <a:buFontTx/>
              <a:buChar char="-"/>
            </a:pPr>
            <a:r>
              <a:rPr lang="en-US" baseline="0" dirty="0" smtClean="0"/>
              <a:t>Clause II</a:t>
            </a:r>
          </a:p>
          <a:p>
            <a:pPr marL="628650" lvl="1" indent="-171450">
              <a:buFontTx/>
              <a:buChar char="-"/>
            </a:pPr>
            <a:r>
              <a:rPr lang="en-US" baseline="0" dirty="0" smtClean="0"/>
              <a:t>Would he be receiving a gratuity or a share in the interest in the claim? </a:t>
            </a:r>
          </a:p>
          <a:p>
            <a:pPr marL="1085850" lvl="2" indent="-171450">
              <a:buFontTx/>
              <a:buChar char="-"/>
            </a:pPr>
            <a:r>
              <a:rPr lang="en-US" baseline="0" dirty="0" smtClean="0"/>
              <a:t>First, let’s breakdown the term gratuity.  It is a rather odd word to be used here, because a gratuity is usually, well, gratuitous and not given as consideration.  However, in the end, it has been be construed as simply meaning “compensation”—something of value in exchange for assistance.  So George is being compensated for his case research in the form of the hourly rate. </a:t>
            </a:r>
          </a:p>
          <a:p>
            <a:pPr marL="1085850" lvl="2" indent="-171450">
              <a:buFontTx/>
              <a:buChar char="-"/>
            </a:pPr>
            <a:r>
              <a:rPr lang="en-US" baseline="0" dirty="0" smtClean="0"/>
              <a:t>It is also possible to understand the arrangement as giving George a continuing interest in the claim – so long as he continues to work on the case, he </a:t>
            </a:r>
            <a:r>
              <a:rPr lang="en-US" baseline="0" dirty="0" err="1" smtClean="0"/>
              <a:t>hs</a:t>
            </a:r>
            <a:r>
              <a:rPr lang="en-US" baseline="0" dirty="0" smtClean="0"/>
              <a:t> an interest in the claim’s continuation in the expectation of hourly fees.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Next, is George providing assistance?  Like we just mentioned, this term is much broader than acting as agent or attorney and almost certainly includes behind the scenes assistance like legal research.  How far assistance reaches is not clear and there is presumably some de </a:t>
            </a:r>
            <a:r>
              <a:rPr lang="en-US" baseline="0" dirty="0" err="1" smtClean="0"/>
              <a:t>minimis</a:t>
            </a:r>
            <a:r>
              <a:rPr lang="en-US" baseline="0" dirty="0" smtClean="0"/>
              <a:t> forms of assistance that would not be covered, for example where help is not significant and is essentially mechanical/ministerial—so copying assistance, particularly when rendered without knowledge of its relationship to a claim, would not violate clause 2. But George’s activities are more than just ministerial.</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And, it’s clear here that the hourly rate is in consideration of OR “in exchange for” the assistance provided.</a:t>
            </a:r>
          </a:p>
          <a:p>
            <a:pPr marL="628650" lvl="1" indent="-171450">
              <a:buFontTx/>
              <a:buChar char="-"/>
            </a:pPr>
            <a:r>
              <a:rPr lang="en-US" baseline="0" dirty="0" smtClean="0"/>
              <a:t>Finally, we must ask whether George is assisting in the PROSECUTION of a CLAIM AGAINST THE US.  </a:t>
            </a:r>
          </a:p>
          <a:p>
            <a:pPr marL="1085850" lvl="2" indent="-171450">
              <a:buFontTx/>
              <a:buChar char="-"/>
            </a:pPr>
            <a:r>
              <a:rPr lang="en-US" baseline="0" dirty="0" smtClean="0"/>
              <a:t>A prosecution means bringing </a:t>
            </a:r>
            <a:r>
              <a:rPr lang="en-US" dirty="0" smtClean="0"/>
              <a:t>a claim against the U.S.  This term has not been interpreted to include where</a:t>
            </a:r>
            <a:r>
              <a:rPr lang="en-US" baseline="0" dirty="0" smtClean="0"/>
              <a:t> one defends against a claim that say the U.S. has brought against a private individual.  Again, this narrow interpretation of the (a)(1) prohibitions is why Congress in 1962 added 205(a)(2), which we turn to next.</a:t>
            </a:r>
          </a:p>
          <a:p>
            <a:pPr marL="1085850" lvl="2" indent="-171450">
              <a:buFontTx/>
              <a:buChar char="-"/>
            </a:pPr>
            <a:r>
              <a:rPr lang="en-US" baseline="0" dirty="0" smtClean="0"/>
              <a:t>We’ve also already </a:t>
            </a:r>
            <a:r>
              <a:rPr lang="en-US" baseline="0" dirty="0" err="1" smtClean="0"/>
              <a:t>determind</a:t>
            </a:r>
            <a:r>
              <a:rPr lang="en-US" baseline="0" dirty="0" smtClean="0"/>
              <a:t> that we have a claim.  So, the second clause of (a)(1) would prohibit this activity.  </a:t>
            </a: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US" baseline="0" dirty="0" smtClean="0"/>
          </a:p>
          <a:p>
            <a:pPr marL="628650" lvl="1" indent="-171450">
              <a:buFontTx/>
              <a:buChar char="-"/>
            </a:pP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89046086-EE90-4E39-8E2F-85D3DC5E106D}" type="slidenum">
              <a:rPr lang="en-US" smtClean="0"/>
              <a:t>6</a:t>
            </a:fld>
            <a:endParaRPr lang="en-US"/>
          </a:p>
        </p:txBody>
      </p:sp>
    </p:spTree>
    <p:extLst>
      <p:ext uri="{BB962C8B-B14F-4D97-AF65-F5344CB8AC3E}">
        <p14:creationId xmlns:p14="http://schemas.microsoft.com/office/powerpoint/2010/main" val="2334296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[READ Hypo]</a:t>
            </a:r>
          </a:p>
          <a:p>
            <a:endParaRPr lang="en-US" baseline="0" dirty="0" smtClean="0"/>
          </a:p>
          <a:p>
            <a:r>
              <a:rPr lang="en-US" baseline="0" dirty="0" smtClean="0"/>
              <a:t>Would the analysis be any different?</a:t>
            </a:r>
          </a:p>
          <a:p>
            <a:endParaRPr lang="en-US" baseline="0" dirty="0" smtClean="0"/>
          </a:p>
          <a:p>
            <a:r>
              <a:rPr lang="en-US" baseline="0" dirty="0" smtClean="0"/>
              <a:t>YES – seeking non-monetary relief.  No longer a claim against the US</a:t>
            </a:r>
            <a:endParaRPr lang="en-US" dirty="0"/>
          </a:p>
        </p:txBody>
      </p:sp>
      <p:sp>
        <p:nvSpPr>
          <p:cNvPr id="4" name="Slide Number Placeholder 3"/>
          <p:cNvSpPr>
            <a:spLocks noGrp="1"/>
          </p:cNvSpPr>
          <p:nvPr>
            <p:ph type="sldNum" sz="quarter" idx="10"/>
          </p:nvPr>
        </p:nvSpPr>
        <p:spPr/>
        <p:txBody>
          <a:bodyPr/>
          <a:lstStyle/>
          <a:p>
            <a:fld id="{89046086-EE90-4E39-8E2F-85D3DC5E106D}" type="slidenum">
              <a:rPr lang="en-US" smtClean="0"/>
              <a:t>7</a:t>
            </a:fld>
            <a:endParaRPr lang="en-US"/>
          </a:p>
        </p:txBody>
      </p:sp>
    </p:spTree>
    <p:extLst>
      <p:ext uri="{BB962C8B-B14F-4D97-AF65-F5344CB8AC3E}">
        <p14:creationId xmlns:p14="http://schemas.microsoft.com/office/powerpoint/2010/main" val="675597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LF:  </a:t>
            </a:r>
            <a:r>
              <a:rPr lang="en-US" b="0" dirty="0" smtClean="0"/>
              <a:t>Now</a:t>
            </a:r>
            <a:r>
              <a:rPr lang="en-US" b="0" baseline="0" dirty="0" smtClean="0"/>
              <a:t> we move on to 205(a)(2), and let me first </a:t>
            </a:r>
            <a:r>
              <a:rPr lang="en-US" b="0" dirty="0" smtClean="0"/>
              <a:t>go through all the elements</a:t>
            </a:r>
            <a:r>
              <a:rPr lang="en-US" b="0" baseline="0" dirty="0" smtClean="0"/>
              <a:t> of 205(a)(2)-</a:t>
            </a:r>
            <a:endParaRPr lang="en-US" b="1" dirty="0" smtClean="0"/>
          </a:p>
          <a:p>
            <a:endParaRPr lang="en-US" b="1" baseline="0" dirty="0" smtClean="0"/>
          </a:p>
          <a:p>
            <a:r>
              <a:rPr lang="en-US" baseline="0" dirty="0" smtClean="0"/>
              <a:t>1) An officer or employee may not 2) Act as agency or attorney 3) For another 4) Before a Department, Agency, or Court 5) In connection with a covered matter 6) In which the U.S. has a direct and substantial interest 7) Other than in the discharge of his official duties.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we mentioned 205(a) applies to all federal employees (with a special, narrowed application to SGEs).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Next element to be discussed is acting as agent or attorney. This phrase is a term of art with 3 layers of defined meaning.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will go over the first layer,</a:t>
            </a:r>
            <a:r>
              <a:rPr lang="en-US" baseline="0" dirty="0" smtClean="0"/>
              <a:t> which focuses on the presence of “Actual or apparent authority.”  I will then turn it over to Rachel to discuss the second layer, Direct Communication, and third layer, Intent to Influence.  All of these layers must be shown, but they are not explicitly listed in the statute.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to the first layer.  This first layer in many ways</a:t>
            </a:r>
            <a:r>
              <a:rPr lang="en-US" baseline="0" dirty="0" smtClean="0"/>
              <a:t> goes to the legal status of the federal employee in relation to the person whom he is potentially representing.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acting as attorney is</a:t>
            </a:r>
            <a:r>
              <a:rPr lang="en-US" baseline="0" dirty="0" smtClean="0"/>
              <a:t> pretty </a:t>
            </a:r>
            <a:r>
              <a:rPr lang="en-US" dirty="0" smtClean="0"/>
              <a:t>self explanatory,</a:t>
            </a:r>
            <a:r>
              <a:rPr lang="en-US" baseline="0" dirty="0" smtClean="0"/>
              <a:t> but it can be broader than typical attorney/client relationships. – For example, it covers situations in which an employee would like to serve as a master amici, which is a unique role in the court of Veteran Appeals, where you take on the role of attorney without actually being one:  OLC has said functionally, master amici would perform a role nearly identical to that of retained counsel.”  OLC thus concluded that the employee would act as the attorney for the veteran.”  16 Op. OLC 59.</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Now, while acting as an attorney is fairly clear, acting as an agent is a bit more complex and is represented on the slide by “1) Actual or apparent authority.”  Actual or apparent authority are Agency Law Concepts, to which we now turn.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FC5C860F-1504-4CE4-B63C-1AB14CDAF948}" type="slidenum">
              <a:rPr lang="en-US" smtClean="0"/>
              <a:pPr/>
              <a:t>8</a:t>
            </a:fld>
            <a:endParaRPr lang="en-US"/>
          </a:p>
        </p:txBody>
      </p:sp>
    </p:spTree>
    <p:extLst>
      <p:ext uri="{BB962C8B-B14F-4D97-AF65-F5344CB8AC3E}">
        <p14:creationId xmlns:p14="http://schemas.microsoft.com/office/powerpoint/2010/main" val="3451184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Let me first just start by saying, in essence, </a:t>
            </a:r>
            <a:r>
              <a:rPr lang="en-US" sz="1200" kern="1200" dirty="0" smtClean="0">
                <a:solidFill>
                  <a:schemeClr val="tx1"/>
                </a:solidFill>
                <a:effectLst/>
                <a:latin typeface="+mn-lt"/>
                <a:ea typeface="+mn-ea"/>
                <a:cs typeface="+mn-cs"/>
              </a:rPr>
              <a:t>what we are getting at here</a:t>
            </a:r>
            <a:r>
              <a:rPr lang="en-US" sz="1200" kern="1200" baseline="0" dirty="0" smtClean="0">
                <a:solidFill>
                  <a:schemeClr val="tx1"/>
                </a:solidFill>
                <a:effectLst/>
                <a:latin typeface="+mn-lt"/>
                <a:ea typeface="+mn-ea"/>
                <a:cs typeface="+mn-cs"/>
              </a:rPr>
              <a:t> with actual or apparent authority</a:t>
            </a:r>
            <a:r>
              <a:rPr lang="en-US" sz="1200" kern="1200" dirty="0" smtClean="0">
                <a:solidFill>
                  <a:schemeClr val="tx1"/>
                </a:solidFill>
                <a:effectLst/>
                <a:latin typeface="+mn-lt"/>
                <a:ea typeface="+mn-ea"/>
                <a:cs typeface="+mn-cs"/>
              </a:rPr>
              <a:t> is ultimately</a:t>
            </a:r>
            <a:r>
              <a:rPr lang="en-US" sz="1200" b="1" kern="1200" dirty="0" smtClean="0">
                <a:solidFill>
                  <a:schemeClr val="tx1"/>
                </a:solidFill>
                <a:effectLst/>
                <a:latin typeface="+mn-lt"/>
                <a:ea typeface="+mn-ea"/>
                <a:cs typeface="+mn-cs"/>
              </a:rPr>
              <a:t> whether from the perspective of the Government the employee</a:t>
            </a:r>
            <a:r>
              <a:rPr lang="en-US" sz="1200" b="1" kern="1200" baseline="0" dirty="0" smtClean="0">
                <a:solidFill>
                  <a:schemeClr val="tx1"/>
                </a:solidFill>
                <a:effectLst/>
                <a:latin typeface="+mn-lt"/>
                <a:ea typeface="+mn-ea"/>
                <a:cs typeface="+mn-cs"/>
              </a:rPr>
              <a:t> acting in his or her private capacity</a:t>
            </a:r>
            <a:r>
              <a:rPr lang="en-US" sz="1200" b="1" kern="1200" dirty="0" smtClean="0">
                <a:solidFill>
                  <a:schemeClr val="tx1"/>
                </a:solidFill>
                <a:effectLst/>
                <a:latin typeface="+mn-lt"/>
                <a:ea typeface="+mn-ea"/>
                <a:cs typeface="+mn-cs"/>
              </a:rPr>
              <a:t> would be an agent when</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communicating to the Government.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Based</a:t>
            </a:r>
            <a:r>
              <a:rPr lang="en-US" sz="1200" kern="1200" baseline="0" dirty="0" smtClean="0">
                <a:solidFill>
                  <a:schemeClr val="tx1"/>
                </a:solidFill>
                <a:effectLst/>
                <a:latin typeface="+mn-lt"/>
                <a:ea typeface="+mn-ea"/>
                <a:cs typeface="+mn-cs"/>
              </a:rPr>
              <a:t> on </a:t>
            </a:r>
            <a:r>
              <a:rPr lang="en-US" sz="1200" i="1" kern="1200" baseline="0" dirty="0" smtClean="0">
                <a:solidFill>
                  <a:schemeClr val="tx1"/>
                </a:solidFill>
                <a:effectLst/>
                <a:latin typeface="+mn-lt"/>
                <a:ea typeface="+mn-ea"/>
                <a:cs typeface="+mn-cs"/>
              </a:rPr>
              <a:t>O’Neill, 220 F.3d at 1363, </a:t>
            </a:r>
            <a:r>
              <a:rPr lang="en-US" sz="1200" i="0" kern="1200" baseline="0" dirty="0" smtClean="0">
                <a:solidFill>
                  <a:schemeClr val="tx1"/>
                </a:solidFill>
                <a:effectLst/>
                <a:latin typeface="+mn-lt"/>
                <a:ea typeface="+mn-ea"/>
                <a:cs typeface="+mn-cs"/>
              </a:rPr>
              <a:t>we know that </a:t>
            </a:r>
            <a:r>
              <a:rPr lang="en-US" sz="1200" kern="1200" dirty="0" smtClean="0">
                <a:solidFill>
                  <a:schemeClr val="tx1"/>
                </a:solidFill>
                <a:effectLst/>
                <a:latin typeface="+mn-lt"/>
                <a:ea typeface="+mn-ea"/>
                <a:cs typeface="+mn-cs"/>
              </a:rPr>
              <a:t>an employee would be an agent of another when communicating to the Government if the employee has actual or apparent authority.    What</a:t>
            </a:r>
            <a:r>
              <a:rPr lang="en-US" sz="1200" kern="1200" baseline="0" dirty="0" smtClean="0">
                <a:solidFill>
                  <a:schemeClr val="tx1"/>
                </a:solidFill>
                <a:effectLst/>
                <a:latin typeface="+mn-lt"/>
                <a:ea typeface="+mn-ea"/>
                <a:cs typeface="+mn-cs"/>
              </a:rPr>
              <a:t> does that mean exactly?  Well, according to </a:t>
            </a:r>
            <a:r>
              <a:rPr lang="en-US" sz="1200" i="1" kern="1200" baseline="0" dirty="0" smtClean="0">
                <a:solidFill>
                  <a:schemeClr val="tx1"/>
                </a:solidFill>
                <a:effectLst/>
                <a:latin typeface="+mn-lt"/>
                <a:ea typeface="+mn-ea"/>
                <a:cs typeface="+mn-cs"/>
              </a:rPr>
              <a:t>O’Neill</a:t>
            </a:r>
            <a:r>
              <a:rPr lang="en-US" sz="1200" i="0" kern="1200" baseline="0" dirty="0" smtClean="0">
                <a:solidFill>
                  <a:schemeClr val="tx1"/>
                </a:solidFill>
                <a:effectLst/>
                <a:latin typeface="+mn-lt"/>
                <a:ea typeface="+mn-ea"/>
                <a:cs typeface="+mn-cs"/>
              </a:rPr>
              <a:t> and agency law principles, I will show you that it means there</a:t>
            </a:r>
            <a:r>
              <a:rPr lang="en-US" sz="1200" kern="1200" baseline="0" dirty="0" smtClean="0">
                <a:solidFill>
                  <a:schemeClr val="tx1"/>
                </a:solidFill>
                <a:effectLst/>
                <a:latin typeface="+mn-lt"/>
                <a:ea typeface="+mn-ea"/>
                <a:cs typeface="+mn-cs"/>
              </a:rPr>
              <a:t> are three routes to violating 205(a)(2).  They are listed here.  [READ the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But these routes can be best understood through  the use of hypotheticals.</a:t>
            </a:r>
          </a:p>
          <a:p>
            <a:endParaRPr lang="en-US" dirty="0"/>
          </a:p>
        </p:txBody>
      </p:sp>
      <p:sp>
        <p:nvSpPr>
          <p:cNvPr id="4" name="Slide Number Placeholder 3"/>
          <p:cNvSpPr>
            <a:spLocks noGrp="1"/>
          </p:cNvSpPr>
          <p:nvPr>
            <p:ph type="sldNum" sz="quarter" idx="10"/>
          </p:nvPr>
        </p:nvSpPr>
        <p:spPr/>
        <p:txBody>
          <a:bodyPr/>
          <a:lstStyle/>
          <a:p>
            <a:fld id="{5A2D47E6-C8DD-41D2-A2A7-1E877412E1F3}" type="slidenum">
              <a:rPr lang="en-US" smtClean="0"/>
              <a:t>9</a:t>
            </a:fld>
            <a:endParaRPr lang="en-US"/>
          </a:p>
        </p:txBody>
      </p:sp>
    </p:spTree>
    <p:extLst>
      <p:ext uri="{BB962C8B-B14F-4D97-AF65-F5344CB8AC3E}">
        <p14:creationId xmlns:p14="http://schemas.microsoft.com/office/powerpoint/2010/main" val="154496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3E2544-2FD8-4B12-ADBC-B0668E84ED98}" type="datetime1">
              <a:rPr lang="en-US" smtClean="0"/>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57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D9236B-9B96-4209-BB29-BAD8C991EE32}" type="datetime1">
              <a:rPr lang="en-US" smtClean="0"/>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3674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0C3D1A-B814-43AD-B1FB-5A049FABE0C4}" type="datetime1">
              <a:rPr lang="en-US" smtClean="0"/>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542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613536" y="6459786"/>
            <a:ext cx="1854203" cy="365125"/>
          </a:xfrm>
        </p:spPr>
        <p:txBody>
          <a:bodyPr/>
          <a:lstStyle/>
          <a:p>
            <a:fld id="{00B5B570-8A19-4F02-B5EB-2C327455764E}" type="datetime1">
              <a:rPr lang="en-US" smtClean="0"/>
              <a:t>3/3/2016</a:t>
            </a:fld>
            <a:endParaRPr lang="en-US" dirty="0"/>
          </a:p>
        </p:txBody>
      </p:sp>
      <p:sp>
        <p:nvSpPr>
          <p:cNvPr id="5" name="Footer Placeholder 4"/>
          <p:cNvSpPr>
            <a:spLocks noGrp="1"/>
          </p:cNvSpPr>
          <p:nvPr>
            <p:ph type="ftr" sz="quarter" idx="11"/>
          </p:nvPr>
        </p:nvSpPr>
        <p:spPr>
          <a:xfrm>
            <a:off x="3574264" y="6459786"/>
            <a:ext cx="3617103" cy="365125"/>
          </a:xfrm>
        </p:spPr>
        <p:txBody>
          <a:bodyPr/>
          <a:lstStyle/>
          <a:p>
            <a:endParaRPr lang="en-US" dirty="0"/>
          </a:p>
        </p:txBody>
      </p:sp>
      <p:sp>
        <p:nvSpPr>
          <p:cNvPr id="6" name="Slide Number Placeholder 5"/>
          <p:cNvSpPr>
            <a:spLocks noGrp="1"/>
          </p:cNvSpPr>
          <p:nvPr>
            <p:ph type="sldNum" sz="quarter" idx="12"/>
          </p:nvPr>
        </p:nvSpPr>
        <p:spPr>
          <a:xfrm>
            <a:off x="99059" y="6453933"/>
            <a:ext cx="492011" cy="365125"/>
          </a:xfrm>
        </p:spPr>
        <p:txBody>
          <a:bodyPr/>
          <a:lstStyle>
            <a:lvl1pPr algn="l">
              <a:defRPr/>
            </a:lvl1pPr>
          </a:lstStyle>
          <a:p>
            <a:fld id="{6113E31D-E2AB-40D1-8B51-AFA5AFEF393A}" type="slidenum">
              <a:rPr lang="en-US" smtClean="0"/>
              <a:pPr/>
              <a:t>‹#›</a:t>
            </a:fld>
            <a:endParaRPr lang="en-US" dirty="0"/>
          </a:p>
        </p:txBody>
      </p:sp>
    </p:spTree>
    <p:extLst>
      <p:ext uri="{BB962C8B-B14F-4D97-AF65-F5344CB8AC3E}">
        <p14:creationId xmlns:p14="http://schemas.microsoft.com/office/powerpoint/2010/main" val="209853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7A2AAC-2044-4829-B277-E7ED8280F69A}" type="datetime1">
              <a:rPr lang="en-US" smtClean="0"/>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41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F24BE0-1E82-4360-912C-67C5C6A1DD9A}" type="datetime1">
              <a:rPr lang="en-US" smtClean="0"/>
              <a:t>3/3/2016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5866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9D3D28-8976-48C8-A721-4D2AE0E1E9F9}" type="datetime1">
              <a:rPr lang="en-US" smtClean="0"/>
              <a:t>3/3/2016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1250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A4ECE8E-2130-4F10-B3AB-4FA00F735443}" type="datetime1">
              <a:rPr lang="en-US" smtClean="0"/>
              <a:t>3/3/2016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7371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4656589-2288-4E4B-BCF1-FC833FC443F5}" type="datetime1">
              <a:rPr lang="en-US" smtClean="0"/>
              <a:t>3/3/2016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0922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5DE1F0F-44C6-4FBF-9D7B-D564A944ED98}" type="datetime1">
              <a:rPr lang="en-US" smtClean="0"/>
              <a:t>3/3/2016</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6354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34F753-293A-43FF-8A9E-AE65D5CEBB63}" type="datetime1">
              <a:rPr lang="en-US" smtClean="0"/>
              <a:t>3/3/2016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5508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5"/>
            <a:ext cx="7543800" cy="106452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501254"/>
            <a:ext cx="7543801" cy="436784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F66E1FD9-7557-4766-866F-586E6913C402}" type="datetime1">
              <a:rPr lang="en-US" smtClean="0"/>
              <a:t>3/3/2016</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34205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724775" y="6176756"/>
            <a:ext cx="1272423" cy="954317"/>
          </a:xfrm>
          <a:prstGeom prst="rect">
            <a:avLst/>
          </a:prstGeom>
        </p:spPr>
      </p:pic>
    </p:spTree>
    <p:extLst>
      <p:ext uri="{BB962C8B-B14F-4D97-AF65-F5344CB8AC3E}">
        <p14:creationId xmlns:p14="http://schemas.microsoft.com/office/powerpoint/2010/main" val="184286617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rotWithShape="1">
          <a:blip r:embed="rId3">
            <a:alphaModFix amt="20000"/>
            <a:extLst>
              <a:ext uri="{28A0092B-C50C-407E-A947-70E740481C1C}">
                <a14:useLocalDpi xmlns:a14="http://schemas.microsoft.com/office/drawing/2010/main" val="0"/>
              </a:ext>
            </a:extLst>
          </a:blip>
          <a:srcRect l="20471" t="22862" r="25767" b="12557"/>
          <a:stretch/>
        </p:blipFill>
        <p:spPr>
          <a:xfrm>
            <a:off x="-1174" y="-1353"/>
            <a:ext cx="9144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863" y="642445"/>
            <a:ext cx="6680534" cy="5010401"/>
          </a:xfrm>
          <a:prstGeom prst="rect">
            <a:avLst/>
          </a:prstGeom>
        </p:spPr>
      </p:pic>
      <p:sp>
        <p:nvSpPr>
          <p:cNvPr id="8" name="TextBox 7"/>
          <p:cNvSpPr txBox="1"/>
          <p:nvPr/>
        </p:nvSpPr>
        <p:spPr>
          <a:xfrm>
            <a:off x="914400" y="4248150"/>
            <a:ext cx="7381875" cy="300082"/>
          </a:xfrm>
          <a:prstGeom prst="rect">
            <a:avLst/>
          </a:prstGeom>
          <a:noFill/>
        </p:spPr>
        <p:txBody>
          <a:bodyPr wrap="square" rtlCol="0">
            <a:spAutoFit/>
          </a:bodyPr>
          <a:lstStyle/>
          <a:p>
            <a:endParaRPr lang="en-US" sz="1350"/>
          </a:p>
        </p:txBody>
      </p:sp>
      <p:sp>
        <p:nvSpPr>
          <p:cNvPr id="10" name="TextBox 9"/>
          <p:cNvSpPr txBox="1"/>
          <p:nvPr/>
        </p:nvSpPr>
        <p:spPr>
          <a:xfrm>
            <a:off x="901148" y="4482856"/>
            <a:ext cx="7381875" cy="1523494"/>
          </a:xfrm>
          <a:prstGeom prst="rect">
            <a:avLst/>
          </a:prstGeom>
          <a:noFill/>
        </p:spPr>
        <p:txBody>
          <a:bodyPr wrap="square" rtlCol="0">
            <a:spAutoFit/>
          </a:bodyPr>
          <a:lstStyle/>
          <a:p>
            <a:pPr algn="ctr">
              <a:spcAft>
                <a:spcPts val="1800"/>
              </a:spcAft>
            </a:pPr>
            <a:r>
              <a:rPr lang="en-US" b="1" dirty="0" smtClean="0"/>
              <a:t>The Criminal Prohibitions on Representing Private Interests </a:t>
            </a:r>
            <a:r>
              <a:rPr lang="en-US" b="1" dirty="0" smtClean="0"/>
              <a:t/>
            </a:r>
            <a:br>
              <a:rPr lang="en-US" b="1" dirty="0" smtClean="0"/>
            </a:br>
            <a:r>
              <a:rPr lang="en-US" b="1" dirty="0" smtClean="0"/>
              <a:t>before </a:t>
            </a:r>
            <a:r>
              <a:rPr lang="en-US" b="1" dirty="0" smtClean="0"/>
              <a:t>the Government:  18 U.S.C. 203 and </a:t>
            </a:r>
            <a:r>
              <a:rPr lang="en-US" b="1" dirty="0" smtClean="0"/>
              <a:t>205</a:t>
            </a:r>
          </a:p>
          <a:p>
            <a:pPr algn="ctr"/>
            <a:r>
              <a:rPr lang="en-US" sz="1400" dirty="0" smtClean="0"/>
              <a:t>Leigh Francis, </a:t>
            </a:r>
            <a:r>
              <a:rPr lang="en-US" sz="1400" dirty="0"/>
              <a:t>Office of Government Ethics</a:t>
            </a:r>
            <a:endParaRPr lang="en-US" sz="1400" dirty="0" smtClean="0"/>
          </a:p>
          <a:p>
            <a:pPr algn="ctr"/>
            <a:r>
              <a:rPr lang="en-US" sz="1400" dirty="0" smtClean="0"/>
              <a:t>Rachel Dowell, </a:t>
            </a:r>
            <a:r>
              <a:rPr lang="en-US" sz="1400" dirty="0"/>
              <a:t>Office of Government Ethics</a:t>
            </a:r>
            <a:endParaRPr lang="en-US" sz="1400" dirty="0" smtClean="0"/>
          </a:p>
          <a:p>
            <a:pPr algn="ctr"/>
            <a:r>
              <a:rPr lang="en-US" sz="1400" dirty="0" smtClean="0"/>
              <a:t>Monica </a:t>
            </a:r>
            <a:r>
              <a:rPr lang="en-US" sz="1400" dirty="0"/>
              <a:t>Ashar, Office of Government </a:t>
            </a:r>
            <a:r>
              <a:rPr lang="en-US" sz="1400" dirty="0" smtClean="0"/>
              <a:t>Ethics</a:t>
            </a:r>
            <a:endParaRPr lang="en-US" sz="1400" dirty="0"/>
          </a:p>
        </p:txBody>
      </p:sp>
      <p:sp>
        <p:nvSpPr>
          <p:cNvPr id="6" name="Slide Number Placeholder 5"/>
          <p:cNvSpPr>
            <a:spLocks noGrp="1"/>
          </p:cNvSpPr>
          <p:nvPr>
            <p:ph type="sldNum" sz="quarter" idx="12"/>
          </p:nvPr>
        </p:nvSpPr>
        <p:spPr>
          <a:xfrm>
            <a:off x="100584" y="6455664"/>
            <a:ext cx="984019" cy="365125"/>
          </a:xfrm>
        </p:spPr>
        <p:txBody>
          <a:bodyPr/>
          <a:lstStyle/>
          <a:p>
            <a:pPr algn="l"/>
            <a:fld id="{4FAB73BC-B049-4115-A692-8D63A059BFB8}" type="slidenum">
              <a:rPr lang="en-US" smtClean="0"/>
              <a:pPr algn="l"/>
              <a:t>1</a:t>
            </a:fld>
            <a:endParaRPr lang="en-US" dirty="0"/>
          </a:p>
        </p:txBody>
      </p:sp>
    </p:spTree>
    <p:extLst>
      <p:ext uri="{BB962C8B-B14F-4D97-AF65-F5344CB8AC3E}">
        <p14:creationId xmlns:p14="http://schemas.microsoft.com/office/powerpoint/2010/main" val="10639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581934" y="887104"/>
            <a:ext cx="723332" cy="928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 y="283464"/>
            <a:ext cx="5015865" cy="1060704"/>
          </a:xfrm>
        </p:spPr>
        <p:txBody>
          <a:bodyPr>
            <a:normAutofit/>
          </a:bodyPr>
          <a:lstStyle/>
          <a:p>
            <a:r>
              <a:rPr lang="en-US" dirty="0" smtClean="0"/>
              <a:t>Application</a:t>
            </a:r>
            <a:endParaRPr lang="en-US" sz="4300" dirty="0"/>
          </a:p>
        </p:txBody>
      </p:sp>
      <p:sp>
        <p:nvSpPr>
          <p:cNvPr id="3" name="Content Placeholder 2"/>
          <p:cNvSpPr>
            <a:spLocks noGrp="1"/>
          </p:cNvSpPr>
          <p:nvPr>
            <p:ph idx="1"/>
          </p:nvPr>
        </p:nvSpPr>
        <p:spPr>
          <a:xfrm>
            <a:off x="822959" y="1499616"/>
            <a:ext cx="4754880" cy="4099560"/>
          </a:xfrm>
        </p:spPr>
        <p:txBody>
          <a:bodyPr lIns="91440" rIns="91440">
            <a:noAutofit/>
          </a:bodyPr>
          <a:lstStyle/>
          <a:p>
            <a:pPr marL="0" indent="0">
              <a:buNone/>
            </a:pPr>
            <a:r>
              <a:rPr lang="en-US" dirty="0" smtClean="0"/>
              <a:t>Gov’t </a:t>
            </a:r>
            <a:r>
              <a:rPr lang="en-US" dirty="0"/>
              <a:t>Employee, Andy, works part-time for Fortune 500 company as financial analyst, and in that capacity writes and sends correspondence to the SEC regarding an ongoing investigation of the </a:t>
            </a:r>
            <a:r>
              <a:rPr lang="en-US" dirty="0" smtClean="0"/>
              <a:t>company.</a:t>
            </a:r>
          </a:p>
          <a:p>
            <a:pPr marL="514350" indent="-514350">
              <a:buAutoNum type="arabicPeriod"/>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10</a:t>
            </a:fld>
            <a:endParaRPr lang="en-US" dirty="0"/>
          </a:p>
        </p:txBody>
      </p:sp>
      <p:sp>
        <p:nvSpPr>
          <p:cNvPr id="8" name="Rectangle 7"/>
          <p:cNvSpPr/>
          <p:nvPr/>
        </p:nvSpPr>
        <p:spPr>
          <a:xfrm>
            <a:off x="6018664" y="-1"/>
            <a:ext cx="3125336" cy="63341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640080" rIns="274320" rtlCol="0" anchor="t" anchorCtr="0"/>
          <a:lstStyle/>
          <a:p>
            <a:pPr marL="0" lvl="1">
              <a:lnSpc>
                <a:spcPct val="100000"/>
              </a:lnSpc>
              <a:spcBef>
                <a:spcPts val="0"/>
              </a:spcBef>
              <a:spcAft>
                <a:spcPts val="1200"/>
              </a:spcAft>
              <a:buClr>
                <a:schemeClr val="accent5">
                  <a:lumMod val="75000"/>
                </a:schemeClr>
              </a:buClr>
            </a:pPr>
            <a:r>
              <a:rPr lang="en-US" sz="1500" b="1" dirty="0">
                <a:solidFill>
                  <a:schemeClr val="accent2">
                    <a:lumMod val="75000"/>
                  </a:schemeClr>
                </a:solidFill>
                <a:latin typeface="Arial" panose="020B0604020202020204" pitchFamily="34" charset="0"/>
                <a:cs typeface="Arial" panose="020B0604020202020204" pitchFamily="34" charset="0"/>
              </a:rPr>
              <a:t>Elements of  205(a</a:t>
            </a:r>
            <a:r>
              <a:rPr lang="en-US" sz="1500" b="1" dirty="0" smtClean="0">
                <a:solidFill>
                  <a:schemeClr val="accent2">
                    <a:lumMod val="75000"/>
                  </a:schemeClr>
                </a:solidFill>
                <a:latin typeface="Arial" panose="020B0604020202020204" pitchFamily="34" charset="0"/>
                <a:cs typeface="Arial" panose="020B0604020202020204" pitchFamily="34" charset="0"/>
              </a:rPr>
              <a:t>)(2)</a:t>
            </a:r>
            <a:endParaRPr lang="en-US" sz="1500" b="1" dirty="0">
              <a:solidFill>
                <a:schemeClr val="accent2">
                  <a:lumMod val="75000"/>
                </a:schemeClr>
              </a:solidFill>
              <a:latin typeface="Arial" panose="020B0604020202020204" pitchFamily="34" charset="0"/>
              <a:cs typeface="Arial" panose="020B0604020202020204" pitchFamily="34" charset="0"/>
            </a:endParaRP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a:solidFill>
                  <a:schemeClr val="tx1">
                    <a:lumMod val="75000"/>
                    <a:lumOff val="25000"/>
                  </a:schemeClr>
                </a:solidFill>
                <a:latin typeface="Arial" panose="020B0604020202020204" pitchFamily="34" charset="0"/>
                <a:cs typeface="Arial" panose="020B0604020202020204" pitchFamily="34" charset="0"/>
              </a:rPr>
              <a:t>Officer or employee </a:t>
            </a:r>
            <a:endParaRPr lang="en-US" sz="1300" dirty="0" smtClean="0">
              <a:solidFill>
                <a:schemeClr val="tx1">
                  <a:lumMod val="75000"/>
                  <a:lumOff val="25000"/>
                </a:schemeClr>
              </a:solidFill>
              <a:latin typeface="Arial" panose="020B0604020202020204" pitchFamily="34" charset="0"/>
              <a:cs typeface="Arial" panose="020B0604020202020204" pitchFamily="34" charset="0"/>
            </a:endParaRPr>
          </a:p>
          <a:p>
            <a:pPr marL="0" lvl="1" indent="231775">
              <a:lnSpc>
                <a:spcPct val="100000"/>
              </a:lnSpc>
              <a:spcBef>
                <a:spcPts val="0"/>
              </a:spcBef>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Act as agent or attorney</a:t>
            </a:r>
          </a:p>
          <a:p>
            <a:pPr marL="228600" lvl="2" indent="231775">
              <a:spcAft>
                <a:spcPts val="400"/>
              </a:spcAft>
              <a:buClr>
                <a:schemeClr val="accent2"/>
              </a:buClr>
              <a:buFont typeface="Wingdings" panose="05000000000000000000" pitchFamily="2" charset="2"/>
              <a:buChar char="q"/>
            </a:pPr>
            <a:r>
              <a:rPr lang="en-US" sz="1300" b="1" dirty="0" smtClean="0">
                <a:solidFill>
                  <a:schemeClr val="accent2">
                    <a:lumMod val="75000"/>
                  </a:schemeClr>
                </a:solidFill>
                <a:latin typeface="Arial" panose="020B0604020202020204" pitchFamily="34" charset="0"/>
                <a:cs typeface="Arial" panose="020B0604020202020204" pitchFamily="34" charset="0"/>
              </a:rPr>
              <a:t>Actual or apparent authority</a:t>
            </a:r>
          </a:p>
          <a:p>
            <a:pPr marL="228600" lvl="2" indent="231775">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Direct communication</a:t>
            </a:r>
          </a:p>
          <a:p>
            <a:pPr marL="228600" lvl="2" indent="231775">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Intent to influence</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For another</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Before a Department, Agency, or Court</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connection with a covered matter</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which the U.S. is a party or has a direct and substantial interest</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Other than in the discharge of official duties</a:t>
            </a:r>
            <a:endParaRPr lang="en-US" sz="13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905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500"/>
                                        <p:tgtEl>
                                          <p:spTgt spid="8">
                                            <p:txEl>
                                              <p:pRg st="1" end="1"/>
                                            </p:txEl>
                                          </p:spTgt>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500"/>
                                        <p:tgtEl>
                                          <p:spTgt spid="8">
                                            <p:txEl>
                                              <p:pRg st="5" end="5"/>
                                            </p:txEl>
                                          </p:spTgt>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500"/>
                                        <p:tgtEl>
                                          <p:spTgt spid="8">
                                            <p:txEl>
                                              <p:pRg st="6" end="6"/>
                                            </p:txEl>
                                          </p:spTgt>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8">
                                            <p:txEl>
                                              <p:pRg st="7" end="7"/>
                                            </p:txEl>
                                          </p:spTgt>
                                        </p:tgtEl>
                                        <p:attrNameLst>
                                          <p:attrName>style.visibility</p:attrName>
                                        </p:attrNameLst>
                                      </p:cBhvr>
                                      <p:to>
                                        <p:strVal val="visible"/>
                                      </p:to>
                                    </p:set>
                                    <p:animEffect transition="in" filter="fade">
                                      <p:cBhvr>
                                        <p:cTn id="31" dur="500"/>
                                        <p:tgtEl>
                                          <p:spTgt spid="8">
                                            <p:txEl>
                                              <p:pRg st="7" end="7"/>
                                            </p:txEl>
                                          </p:spTgt>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8">
                                            <p:txEl>
                                              <p:pRg st="8" end="8"/>
                                            </p:txEl>
                                          </p:spTgt>
                                        </p:tgtEl>
                                        <p:attrNameLst>
                                          <p:attrName>style.visibility</p:attrName>
                                        </p:attrNameLst>
                                      </p:cBhvr>
                                      <p:to>
                                        <p:strVal val="visible"/>
                                      </p:to>
                                    </p:set>
                                    <p:animEffect transition="in" filter="fade">
                                      <p:cBhvr>
                                        <p:cTn id="34" dur="500"/>
                                        <p:tgtEl>
                                          <p:spTgt spid="8">
                                            <p:txEl>
                                              <p:pRg st="8" end="8"/>
                                            </p:txEl>
                                          </p:spTgt>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8">
                                            <p:txEl>
                                              <p:pRg st="9" end="9"/>
                                            </p:txEl>
                                          </p:spTgt>
                                        </p:tgtEl>
                                        <p:attrNameLst>
                                          <p:attrName>style.visibility</p:attrName>
                                        </p:attrNameLst>
                                      </p:cBhvr>
                                      <p:to>
                                        <p:strVal val="visible"/>
                                      </p:to>
                                    </p:set>
                                    <p:animEffect transition="in" filter="fade">
                                      <p:cBhvr>
                                        <p:cTn id="37" dur="500"/>
                                        <p:tgtEl>
                                          <p:spTgt spid="8">
                                            <p:txEl>
                                              <p:pRg st="9" end="9"/>
                                            </p:txEl>
                                          </p:spTgt>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8">
                                            <p:txEl>
                                              <p:pRg st="10" end="10"/>
                                            </p:txEl>
                                          </p:spTgt>
                                        </p:tgtEl>
                                        <p:attrNameLst>
                                          <p:attrName>style.visibility</p:attrName>
                                        </p:attrNameLst>
                                      </p:cBhvr>
                                      <p:to>
                                        <p:strVal val="visible"/>
                                      </p:to>
                                    </p:set>
                                    <p:animEffect transition="in" filter="fade">
                                      <p:cBhvr>
                                        <p:cTn id="40"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581934" y="887104"/>
            <a:ext cx="723332" cy="928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 y="283464"/>
            <a:ext cx="7742921" cy="1064524"/>
          </a:xfrm>
        </p:spPr>
        <p:txBody>
          <a:bodyPr>
            <a:normAutofit/>
          </a:bodyPr>
          <a:lstStyle/>
          <a:p>
            <a:r>
              <a:rPr lang="en-US" dirty="0" smtClean="0"/>
              <a:t>Application</a:t>
            </a:r>
            <a:endParaRPr lang="en-US" dirty="0"/>
          </a:p>
        </p:txBody>
      </p:sp>
      <p:sp>
        <p:nvSpPr>
          <p:cNvPr id="3" name="Content Placeholder 2"/>
          <p:cNvSpPr>
            <a:spLocks noGrp="1"/>
          </p:cNvSpPr>
          <p:nvPr>
            <p:ph idx="1"/>
          </p:nvPr>
        </p:nvSpPr>
        <p:spPr>
          <a:xfrm>
            <a:off x="822959" y="1501254"/>
            <a:ext cx="4754880" cy="4367840"/>
          </a:xfrm>
        </p:spPr>
        <p:txBody>
          <a:bodyPr/>
          <a:lstStyle/>
          <a:p>
            <a:r>
              <a:rPr lang="en-US" dirty="0"/>
              <a:t>Same example, but Andy works for Fortune 500 company as an IT specialist, and on his own initiative, he calls the SEC, advocating for the dismissal of the investigation. </a:t>
            </a:r>
          </a:p>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11</a:t>
            </a:fld>
            <a:endParaRPr lang="en-US" dirty="0"/>
          </a:p>
        </p:txBody>
      </p:sp>
      <p:sp>
        <p:nvSpPr>
          <p:cNvPr id="9" name="Rectangle 8"/>
          <p:cNvSpPr/>
          <p:nvPr/>
        </p:nvSpPr>
        <p:spPr>
          <a:xfrm>
            <a:off x="6018664" y="-1"/>
            <a:ext cx="3125336" cy="63341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640080" rIns="274320" rtlCol="0" anchor="t" anchorCtr="0"/>
          <a:lstStyle/>
          <a:p>
            <a:pPr marL="0" lvl="1">
              <a:lnSpc>
                <a:spcPct val="100000"/>
              </a:lnSpc>
              <a:spcBef>
                <a:spcPts val="0"/>
              </a:spcBef>
              <a:spcAft>
                <a:spcPts val="1200"/>
              </a:spcAft>
              <a:buClr>
                <a:schemeClr val="accent5">
                  <a:lumMod val="75000"/>
                </a:schemeClr>
              </a:buClr>
            </a:pPr>
            <a:r>
              <a:rPr lang="en-US" sz="1500" b="1" dirty="0">
                <a:solidFill>
                  <a:schemeClr val="accent2">
                    <a:lumMod val="75000"/>
                  </a:schemeClr>
                </a:solidFill>
                <a:latin typeface="Arial" panose="020B0604020202020204" pitchFamily="34" charset="0"/>
                <a:cs typeface="Arial" panose="020B0604020202020204" pitchFamily="34" charset="0"/>
              </a:rPr>
              <a:t>Elements of  205(a</a:t>
            </a:r>
            <a:r>
              <a:rPr lang="en-US" sz="1500" b="1" dirty="0" smtClean="0">
                <a:solidFill>
                  <a:schemeClr val="accent2">
                    <a:lumMod val="75000"/>
                  </a:schemeClr>
                </a:solidFill>
                <a:latin typeface="Arial" panose="020B0604020202020204" pitchFamily="34" charset="0"/>
                <a:cs typeface="Arial" panose="020B0604020202020204" pitchFamily="34" charset="0"/>
              </a:rPr>
              <a:t>)(2)</a:t>
            </a:r>
            <a:endParaRPr lang="en-US" sz="1500" b="1" dirty="0">
              <a:solidFill>
                <a:schemeClr val="accent2">
                  <a:lumMod val="75000"/>
                </a:schemeClr>
              </a:solidFill>
              <a:latin typeface="Arial" panose="020B0604020202020204" pitchFamily="34" charset="0"/>
              <a:cs typeface="Arial" panose="020B0604020202020204" pitchFamily="34" charset="0"/>
            </a:endParaRP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a:solidFill>
                  <a:schemeClr val="tx1">
                    <a:lumMod val="75000"/>
                    <a:lumOff val="25000"/>
                  </a:schemeClr>
                </a:solidFill>
                <a:latin typeface="Arial" panose="020B0604020202020204" pitchFamily="34" charset="0"/>
                <a:cs typeface="Arial" panose="020B0604020202020204" pitchFamily="34" charset="0"/>
              </a:rPr>
              <a:t>Officer or employee </a:t>
            </a:r>
            <a:endParaRPr lang="en-US" sz="1300" dirty="0" smtClean="0">
              <a:solidFill>
                <a:schemeClr val="tx1">
                  <a:lumMod val="75000"/>
                  <a:lumOff val="25000"/>
                </a:schemeClr>
              </a:solidFill>
              <a:latin typeface="Arial" panose="020B0604020202020204" pitchFamily="34" charset="0"/>
              <a:cs typeface="Arial" panose="020B0604020202020204" pitchFamily="34" charset="0"/>
            </a:endParaRPr>
          </a:p>
          <a:p>
            <a:pPr marL="0" lvl="1" indent="231775">
              <a:lnSpc>
                <a:spcPct val="100000"/>
              </a:lnSpc>
              <a:spcBef>
                <a:spcPts val="0"/>
              </a:spcBef>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Act as agent or attorney</a:t>
            </a:r>
          </a:p>
          <a:p>
            <a:pPr marL="228600" lvl="2" indent="231775">
              <a:spcAft>
                <a:spcPts val="400"/>
              </a:spcAft>
              <a:buClr>
                <a:schemeClr val="accent2"/>
              </a:buClr>
              <a:buFont typeface="Wingdings" panose="05000000000000000000" pitchFamily="2" charset="2"/>
              <a:buChar char="q"/>
            </a:pPr>
            <a:r>
              <a:rPr lang="en-US" sz="1300" b="1" dirty="0" smtClean="0">
                <a:solidFill>
                  <a:schemeClr val="accent2">
                    <a:lumMod val="75000"/>
                  </a:schemeClr>
                </a:solidFill>
                <a:latin typeface="Arial" panose="020B0604020202020204" pitchFamily="34" charset="0"/>
                <a:cs typeface="Arial" panose="020B0604020202020204" pitchFamily="34" charset="0"/>
              </a:rPr>
              <a:t>Actual or apparent authority</a:t>
            </a:r>
          </a:p>
          <a:p>
            <a:pPr marL="228600" lvl="2" indent="231775">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Direct communication</a:t>
            </a:r>
          </a:p>
          <a:p>
            <a:pPr marL="228600" lvl="2" indent="231775">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Intent to influence</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For another</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Before a Department, Agency, or Court</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connection with a covered matter</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which the U.S. is a party or has a direct and substantial interest</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Other than in the discharge of official duties</a:t>
            </a:r>
            <a:endParaRPr lang="en-US" sz="13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41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581934" y="887104"/>
            <a:ext cx="723332" cy="928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 y="283464"/>
            <a:ext cx="7647387" cy="1064524"/>
          </a:xfrm>
        </p:spPr>
        <p:txBody>
          <a:bodyPr>
            <a:normAutofit/>
          </a:bodyPr>
          <a:lstStyle/>
          <a:p>
            <a:r>
              <a:rPr lang="en-US" dirty="0" smtClean="0"/>
              <a:t>Application	</a:t>
            </a:r>
            <a:endParaRPr lang="en-US" dirty="0"/>
          </a:p>
        </p:txBody>
      </p:sp>
      <p:sp>
        <p:nvSpPr>
          <p:cNvPr id="3" name="Content Placeholder 2"/>
          <p:cNvSpPr>
            <a:spLocks noGrp="1"/>
          </p:cNvSpPr>
          <p:nvPr>
            <p:ph idx="1"/>
          </p:nvPr>
        </p:nvSpPr>
        <p:spPr>
          <a:xfrm>
            <a:off x="822959" y="1501254"/>
            <a:ext cx="4754880" cy="4367840"/>
          </a:xfrm>
        </p:spPr>
        <p:txBody>
          <a:bodyPr/>
          <a:lstStyle/>
          <a:p>
            <a:r>
              <a:rPr lang="en-US" dirty="0"/>
              <a:t>Andy, the same IT specialist, is serving as a contractor for the Fortune 500 company, providing tech. support for a teleconference with Sr. Executives, Attorneys and SEC employees.  Andy makes a statement about the investigation. The company likes statement, so the Sr. Executives  say nothing.</a:t>
            </a:r>
          </a:p>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12</a:t>
            </a:fld>
            <a:endParaRPr lang="en-US" dirty="0"/>
          </a:p>
        </p:txBody>
      </p:sp>
      <p:sp>
        <p:nvSpPr>
          <p:cNvPr id="9" name="Rectangle 8"/>
          <p:cNvSpPr/>
          <p:nvPr/>
        </p:nvSpPr>
        <p:spPr>
          <a:xfrm>
            <a:off x="6018664" y="-1"/>
            <a:ext cx="3125336" cy="63341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640080" rIns="274320" rtlCol="0" anchor="t" anchorCtr="0"/>
          <a:lstStyle/>
          <a:p>
            <a:pPr marL="0" lvl="1">
              <a:lnSpc>
                <a:spcPct val="100000"/>
              </a:lnSpc>
              <a:spcBef>
                <a:spcPts val="0"/>
              </a:spcBef>
              <a:spcAft>
                <a:spcPts val="1200"/>
              </a:spcAft>
              <a:buClr>
                <a:schemeClr val="accent5">
                  <a:lumMod val="75000"/>
                </a:schemeClr>
              </a:buClr>
            </a:pPr>
            <a:r>
              <a:rPr lang="en-US" sz="1500" b="1" dirty="0">
                <a:solidFill>
                  <a:schemeClr val="accent2">
                    <a:lumMod val="75000"/>
                  </a:schemeClr>
                </a:solidFill>
                <a:latin typeface="Arial" panose="020B0604020202020204" pitchFamily="34" charset="0"/>
                <a:cs typeface="Arial" panose="020B0604020202020204" pitchFamily="34" charset="0"/>
              </a:rPr>
              <a:t>Elements of  205(a</a:t>
            </a:r>
            <a:r>
              <a:rPr lang="en-US" sz="1500" b="1" dirty="0" smtClean="0">
                <a:solidFill>
                  <a:schemeClr val="accent2">
                    <a:lumMod val="75000"/>
                  </a:schemeClr>
                </a:solidFill>
                <a:latin typeface="Arial" panose="020B0604020202020204" pitchFamily="34" charset="0"/>
                <a:cs typeface="Arial" panose="020B0604020202020204" pitchFamily="34" charset="0"/>
              </a:rPr>
              <a:t>)(2)</a:t>
            </a:r>
            <a:endParaRPr lang="en-US" sz="1500" b="1" dirty="0">
              <a:solidFill>
                <a:schemeClr val="accent2">
                  <a:lumMod val="75000"/>
                </a:schemeClr>
              </a:solidFill>
              <a:latin typeface="Arial" panose="020B0604020202020204" pitchFamily="34" charset="0"/>
              <a:cs typeface="Arial" panose="020B0604020202020204" pitchFamily="34" charset="0"/>
            </a:endParaRP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a:solidFill>
                  <a:schemeClr val="tx1">
                    <a:lumMod val="75000"/>
                    <a:lumOff val="25000"/>
                  </a:schemeClr>
                </a:solidFill>
                <a:latin typeface="Arial" panose="020B0604020202020204" pitchFamily="34" charset="0"/>
                <a:cs typeface="Arial" panose="020B0604020202020204" pitchFamily="34" charset="0"/>
              </a:rPr>
              <a:t>Officer or employee </a:t>
            </a:r>
            <a:endParaRPr lang="en-US" sz="1300" dirty="0" smtClean="0">
              <a:solidFill>
                <a:schemeClr val="tx1">
                  <a:lumMod val="75000"/>
                  <a:lumOff val="25000"/>
                </a:schemeClr>
              </a:solidFill>
              <a:latin typeface="Arial" panose="020B0604020202020204" pitchFamily="34" charset="0"/>
              <a:cs typeface="Arial" panose="020B0604020202020204" pitchFamily="34" charset="0"/>
            </a:endParaRPr>
          </a:p>
          <a:p>
            <a:pPr marL="0" lvl="1" indent="231775">
              <a:lnSpc>
                <a:spcPct val="100000"/>
              </a:lnSpc>
              <a:spcBef>
                <a:spcPts val="0"/>
              </a:spcBef>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Act as agent or attorney</a:t>
            </a:r>
          </a:p>
          <a:p>
            <a:pPr marL="228600" lvl="2" indent="231775">
              <a:spcAft>
                <a:spcPts val="400"/>
              </a:spcAft>
              <a:buClr>
                <a:schemeClr val="accent2"/>
              </a:buClr>
              <a:buFont typeface="Wingdings" panose="05000000000000000000" pitchFamily="2" charset="2"/>
              <a:buChar char="q"/>
            </a:pPr>
            <a:r>
              <a:rPr lang="en-US" sz="1300" b="1" dirty="0" smtClean="0">
                <a:solidFill>
                  <a:schemeClr val="accent2">
                    <a:lumMod val="75000"/>
                  </a:schemeClr>
                </a:solidFill>
                <a:latin typeface="Arial" panose="020B0604020202020204" pitchFamily="34" charset="0"/>
                <a:cs typeface="Arial" panose="020B0604020202020204" pitchFamily="34" charset="0"/>
              </a:rPr>
              <a:t>Actual or apparent authority</a:t>
            </a:r>
          </a:p>
          <a:p>
            <a:pPr marL="228600" lvl="2" indent="231775">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Direct communication</a:t>
            </a:r>
          </a:p>
          <a:p>
            <a:pPr marL="228600" lvl="2" indent="231775">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Intent to influence</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For another</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Before a Department, Agency, or Court</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connection with a covered matter</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which the U.S. is a party or has a direct and substantial interest</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Other than in the discharge of official duties</a:t>
            </a:r>
            <a:endParaRPr lang="en-US" sz="13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7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Three Routes:  Acting as Agent</a:t>
            </a:r>
            <a:endParaRPr lang="en-US" dirty="0"/>
          </a:p>
        </p:txBody>
      </p:sp>
      <p:sp>
        <p:nvSpPr>
          <p:cNvPr id="3" name="Content Placeholder 2"/>
          <p:cNvSpPr>
            <a:spLocks noGrp="1"/>
          </p:cNvSpPr>
          <p:nvPr>
            <p:ph idx="1"/>
          </p:nvPr>
        </p:nvSpPr>
        <p:spPr/>
        <p:txBody>
          <a:bodyPr/>
          <a:lstStyle/>
          <a:p>
            <a:r>
              <a:rPr lang="en-US" dirty="0" smtClean="0"/>
              <a:t>1. Agency Relationship + Acting within Scope of Authority</a:t>
            </a:r>
          </a:p>
          <a:p>
            <a:pPr lvl="1"/>
            <a:r>
              <a:rPr lang="en-US" u="sng" dirty="0" smtClean="0">
                <a:solidFill>
                  <a:schemeClr val="tx1"/>
                </a:solidFill>
              </a:rPr>
              <a:t>Definition of Agency</a:t>
            </a:r>
            <a:r>
              <a:rPr lang="en-US" dirty="0" smtClean="0">
                <a:solidFill>
                  <a:schemeClr val="tx1"/>
                </a:solidFill>
              </a:rPr>
              <a:t>- A.) The principal has </a:t>
            </a:r>
            <a:r>
              <a:rPr lang="en-US" dirty="0">
                <a:solidFill>
                  <a:schemeClr val="tx1"/>
                </a:solidFill>
              </a:rPr>
              <a:t>agreed that </a:t>
            </a:r>
            <a:r>
              <a:rPr lang="en-US" dirty="0" smtClean="0">
                <a:solidFill>
                  <a:schemeClr val="tx1"/>
                </a:solidFill>
              </a:rPr>
              <a:t>the agent </a:t>
            </a:r>
            <a:r>
              <a:rPr lang="en-US" dirty="0">
                <a:solidFill>
                  <a:schemeClr val="tx1"/>
                </a:solidFill>
              </a:rPr>
              <a:t>should act on the principal’s behalf and subject to the principal’s control; </a:t>
            </a:r>
            <a:r>
              <a:rPr lang="en-US" u="sng" dirty="0">
                <a:solidFill>
                  <a:schemeClr val="tx1"/>
                </a:solidFill>
              </a:rPr>
              <a:t>and</a:t>
            </a:r>
            <a:r>
              <a:rPr lang="en-US" dirty="0">
                <a:solidFill>
                  <a:schemeClr val="tx1"/>
                </a:solidFill>
              </a:rPr>
              <a:t> 2) T</a:t>
            </a:r>
            <a:r>
              <a:rPr lang="en-US" dirty="0" smtClean="0">
                <a:solidFill>
                  <a:schemeClr val="tx1"/>
                </a:solidFill>
              </a:rPr>
              <a:t>he agent </a:t>
            </a:r>
            <a:r>
              <a:rPr lang="en-US" dirty="0">
                <a:solidFill>
                  <a:schemeClr val="tx1"/>
                </a:solidFill>
              </a:rPr>
              <a:t>agreed to so </a:t>
            </a:r>
            <a:r>
              <a:rPr lang="en-US" dirty="0" smtClean="0">
                <a:solidFill>
                  <a:schemeClr val="tx1"/>
                </a:solidFill>
              </a:rPr>
              <a:t>act. </a:t>
            </a:r>
            <a:r>
              <a:rPr lang="en-US" dirty="0">
                <a:solidFill>
                  <a:schemeClr val="tx1"/>
                </a:solidFill>
              </a:rPr>
              <a:t>(Restatement 3d on Agency</a:t>
            </a:r>
            <a:r>
              <a:rPr lang="en-US" dirty="0" smtClean="0">
                <a:solidFill>
                  <a:schemeClr val="tx1"/>
                </a:solidFill>
              </a:rPr>
              <a:t>)</a:t>
            </a:r>
            <a:endParaRPr lang="en-US" dirty="0" smtClean="0"/>
          </a:p>
          <a:p>
            <a:pPr lvl="1"/>
            <a:r>
              <a:rPr lang="en-US" b="1" dirty="0" smtClean="0"/>
              <a:t>Actual Authority</a:t>
            </a:r>
          </a:p>
          <a:p>
            <a:r>
              <a:rPr lang="en-US" dirty="0" smtClean="0"/>
              <a:t>2. Agency Relationship + Acting Outside Scope of Authority + </a:t>
            </a:r>
            <a:r>
              <a:rPr lang="en-US" u="sng" dirty="0" smtClean="0"/>
              <a:t>Principal’s</a:t>
            </a:r>
            <a:r>
              <a:rPr lang="en-US" dirty="0" smtClean="0"/>
              <a:t> Action or Acquiescence</a:t>
            </a:r>
          </a:p>
          <a:p>
            <a:pPr lvl="1"/>
            <a:r>
              <a:rPr lang="en-US" b="1" dirty="0" smtClean="0"/>
              <a:t>Apparent Authority </a:t>
            </a:r>
          </a:p>
          <a:p>
            <a:r>
              <a:rPr lang="en-US" dirty="0" smtClean="0"/>
              <a:t>3. No Agency Relationship + </a:t>
            </a:r>
            <a:r>
              <a:rPr lang="en-US" u="sng" dirty="0" smtClean="0"/>
              <a:t>Principal’s</a:t>
            </a:r>
            <a:r>
              <a:rPr lang="en-US" dirty="0" smtClean="0"/>
              <a:t> Action or Acquiescence</a:t>
            </a:r>
          </a:p>
          <a:p>
            <a:pPr lvl="1"/>
            <a:r>
              <a:rPr lang="en-US" b="1" dirty="0" smtClean="0"/>
              <a:t>Apparent Authority </a:t>
            </a:r>
            <a:endParaRPr lang="en-US" b="1" dirty="0"/>
          </a:p>
        </p:txBody>
      </p:sp>
      <p:sp>
        <p:nvSpPr>
          <p:cNvPr id="4" name="Slide Number Placeholder 3"/>
          <p:cNvSpPr>
            <a:spLocks noGrp="1"/>
          </p:cNvSpPr>
          <p:nvPr>
            <p:ph type="sldNum" sz="quarter" idx="12"/>
          </p:nvPr>
        </p:nvSpPr>
        <p:spPr/>
        <p:txBody>
          <a:bodyPr/>
          <a:lstStyle/>
          <a:p>
            <a:fld id="{6113E31D-E2AB-40D1-8B51-AFA5AFEF393A}" type="slidenum">
              <a:rPr lang="en-US" smtClean="0"/>
              <a:pPr/>
              <a:t>13</a:t>
            </a:fld>
            <a:endParaRPr lang="en-US" dirty="0"/>
          </a:p>
        </p:txBody>
      </p:sp>
    </p:spTree>
    <p:extLst>
      <p:ext uri="{BB962C8B-B14F-4D97-AF65-F5344CB8AC3E}">
        <p14:creationId xmlns:p14="http://schemas.microsoft.com/office/powerpoint/2010/main" val="91516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 U.S.C. § 205(a)(2)</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42648535"/>
              </p:ext>
            </p:extLst>
          </p:nvPr>
        </p:nvGraphicFramePr>
        <p:xfrm>
          <a:off x="1885950" y="1572768"/>
          <a:ext cx="5314950" cy="4472689"/>
        </p:xfrm>
        <a:graphic>
          <a:graphicData uri="http://schemas.openxmlformats.org/drawingml/2006/table">
            <a:tbl>
              <a:tblPr/>
              <a:tblGrid>
                <a:gridCol w="1771650"/>
                <a:gridCol w="1771650"/>
                <a:gridCol w="1771650"/>
              </a:tblGrid>
              <a:tr h="421260">
                <a:tc gridSpan="3">
                  <a:txBody>
                    <a:bodyPr/>
                    <a:lstStyle/>
                    <a:p>
                      <a:pPr marL="0" marR="0" algn="ctr">
                        <a:spcBef>
                          <a:spcPts val="0"/>
                        </a:spcBef>
                        <a:spcAft>
                          <a:spcPts val="0"/>
                        </a:spcAft>
                      </a:pPr>
                      <a:r>
                        <a:rPr lang="en-US" sz="1400" b="1" dirty="0" smtClean="0">
                          <a:latin typeface="Lucida Sans"/>
                          <a:ea typeface="Calibri"/>
                          <a:cs typeface="Times New Roman"/>
                        </a:rPr>
                        <a:t>An</a:t>
                      </a:r>
                      <a:r>
                        <a:rPr lang="en-US" sz="1400" b="1" baseline="0" dirty="0" smtClean="0">
                          <a:latin typeface="Lucida Sans"/>
                          <a:ea typeface="Calibri"/>
                          <a:cs typeface="Times New Roman"/>
                        </a:rPr>
                        <a:t> officer or employee </a:t>
                      </a:r>
                      <a:r>
                        <a:rPr lang="en-US" sz="1400" b="1" dirty="0" smtClean="0">
                          <a:latin typeface="Lucida Sans"/>
                          <a:ea typeface="Calibri"/>
                          <a:cs typeface="Times New Roman"/>
                        </a:rPr>
                        <a:t>[may not]</a:t>
                      </a:r>
                      <a:endParaRPr lang="en-US" sz="1400" b="1" dirty="0">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34306">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rPr>
                        <a:t>Act as agent</a:t>
                      </a:r>
                      <a:r>
                        <a:rPr lang="en-US" sz="1400" b="1" baseline="0" dirty="0" smtClean="0">
                          <a:solidFill>
                            <a:schemeClr val="bg1"/>
                          </a:solidFill>
                          <a:effectLst>
                            <a:outerShdw blurRad="38100" dist="38100" dir="2700000" algn="tl">
                              <a:srgbClr val="000000">
                                <a:alpha val="43137"/>
                              </a:srgbClr>
                            </a:outerShdw>
                          </a:effectLst>
                          <a:latin typeface="Lucida Sans"/>
                          <a:ea typeface="Calibri"/>
                          <a:cs typeface="Times New Roman"/>
                        </a:rPr>
                        <a:t> or attorney [which requires:]</a:t>
                      </a:r>
                      <a:endPar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endParaRPr lang="en-US"/>
                    </a:p>
                  </a:txBody>
                  <a:tcPr/>
                </a:tc>
                <a:tc hMerge="1">
                  <a:txBody>
                    <a:bodyPr/>
                    <a:lstStyle/>
                    <a:p>
                      <a:endParaRPr lang="en-US"/>
                    </a:p>
                  </a:txBody>
                  <a:tcPr/>
                </a:tc>
              </a:tr>
              <a:tr h="7744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rPr>
                        <a:t>1)</a:t>
                      </a:r>
                      <a:r>
                        <a:rPr lang="en-US" sz="1400" b="1" baseline="0" dirty="0" smtClean="0">
                          <a:solidFill>
                            <a:schemeClr val="bg1"/>
                          </a:solidFill>
                          <a:effectLst>
                            <a:outerShdw blurRad="38100" dist="38100" dir="2700000" algn="tl">
                              <a:srgbClr val="000000">
                                <a:alpha val="43137"/>
                              </a:srgbClr>
                            </a:outerShdw>
                          </a:effectLst>
                          <a:latin typeface="Lucida Sans"/>
                          <a:ea typeface="Calibri"/>
                          <a:cs typeface="Times New Roman"/>
                        </a:rPr>
                        <a:t> Actual or apparent authority</a:t>
                      </a:r>
                      <a:endPar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rPr>
                        <a:t>2) Direct</a:t>
                      </a:r>
                      <a:r>
                        <a:rPr lang="en-US" sz="1400" b="1" baseline="0" dirty="0" smtClean="0">
                          <a:solidFill>
                            <a:schemeClr val="bg1"/>
                          </a:solidFill>
                          <a:effectLst>
                            <a:outerShdw blurRad="38100" dist="38100" dir="2700000" algn="tl">
                              <a:srgbClr val="000000">
                                <a:alpha val="43137"/>
                              </a:srgbClr>
                            </a:outerShdw>
                          </a:effectLst>
                          <a:latin typeface="Lucida Sans"/>
                          <a:ea typeface="Calibri"/>
                          <a:cs typeface="Times New Roman"/>
                        </a:rPr>
                        <a:t> communication</a:t>
                      </a:r>
                      <a:endPar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rPr>
                        <a:t>3) Intent</a:t>
                      </a:r>
                      <a:r>
                        <a:rPr lang="en-US" sz="1400" b="1" baseline="0" dirty="0" smtClean="0">
                          <a:solidFill>
                            <a:schemeClr val="bg1"/>
                          </a:solidFill>
                          <a:effectLst>
                            <a:outerShdw blurRad="38100" dist="38100" dir="2700000" algn="tl">
                              <a:srgbClr val="000000">
                                <a:alpha val="43137"/>
                              </a:srgbClr>
                            </a:outerShdw>
                          </a:effectLst>
                          <a:latin typeface="Lucida Sans"/>
                          <a:ea typeface="Calibri"/>
                          <a:cs typeface="Times New Roman"/>
                        </a:rPr>
                        <a:t> to influence</a:t>
                      </a:r>
                      <a:endPar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r>
              <a:tr h="547255">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accent2">
                            <a:lumMod val="50000"/>
                          </a:schemeClr>
                        </a:solidFill>
                        <a:latin typeface="Lucida Sans"/>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lumMod val="50000"/>
                            </a:schemeClr>
                          </a:solidFill>
                          <a:latin typeface="Lucida Sans"/>
                          <a:ea typeface="Calibri"/>
                          <a:cs typeface="Times New Roman"/>
                        </a:rPr>
                        <a:t>For another</a:t>
                      </a:r>
                    </a:p>
                    <a:p>
                      <a:pPr marL="0" marR="0" algn="ctr">
                        <a:spcBef>
                          <a:spcPts val="0"/>
                        </a:spcBef>
                        <a:spcAft>
                          <a:spcPts val="0"/>
                        </a:spcAft>
                      </a:pPr>
                      <a:endParaRPr lang="en-US" sz="1400" b="1" dirty="0">
                        <a:solidFill>
                          <a:schemeClr val="accent2">
                            <a:lumMod val="50000"/>
                          </a:schemeClr>
                        </a:solidFill>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524912">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lumMod val="50000"/>
                            </a:schemeClr>
                          </a:solidFill>
                          <a:latin typeface="Lucida Sans"/>
                          <a:ea typeface="Calibri"/>
                          <a:cs typeface="Times New Roman"/>
                        </a:rPr>
                        <a:t>Before a Department, Agency, or</a:t>
                      </a:r>
                      <a:r>
                        <a:rPr lang="en-US" sz="1400" b="1" baseline="0" dirty="0" smtClean="0">
                          <a:solidFill>
                            <a:schemeClr val="accent2">
                              <a:lumMod val="50000"/>
                            </a:schemeClr>
                          </a:solidFill>
                          <a:latin typeface="Lucida Sans"/>
                          <a:ea typeface="Calibri"/>
                          <a:cs typeface="Times New Roman"/>
                        </a:rPr>
                        <a:t> Court</a:t>
                      </a:r>
                      <a:endParaRPr lang="en-US" sz="1400" b="1" dirty="0" smtClean="0">
                        <a:solidFill>
                          <a:schemeClr val="accent2">
                            <a:lumMod val="50000"/>
                          </a:schemeClr>
                        </a:solidFill>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437235">
                <a:tc gridSpan="3">
                  <a:txBody>
                    <a:bodyPr/>
                    <a:lstStyle/>
                    <a:p>
                      <a:pPr marL="0" marR="0" algn="ctr">
                        <a:spcBef>
                          <a:spcPts val="0"/>
                        </a:spcBef>
                        <a:spcAft>
                          <a:spcPts val="0"/>
                        </a:spcAft>
                      </a:pPr>
                      <a:r>
                        <a:rPr lang="en-US" sz="1400" b="1" dirty="0" smtClean="0">
                          <a:latin typeface="Lucida Sans"/>
                          <a:ea typeface="Calibri"/>
                          <a:cs typeface="Times New Roman"/>
                        </a:rPr>
                        <a:t>In connection</a:t>
                      </a:r>
                      <a:r>
                        <a:rPr lang="en-US" sz="1400" b="1" baseline="0" dirty="0" smtClean="0">
                          <a:latin typeface="Lucida Sans"/>
                          <a:ea typeface="Calibri"/>
                          <a:cs typeface="Times New Roman"/>
                        </a:rPr>
                        <a:t> with a </a:t>
                      </a:r>
                      <a:r>
                        <a:rPr lang="en-US" sz="1400" b="1" u="sng" baseline="0" dirty="0" smtClean="0">
                          <a:latin typeface="Lucida Sans"/>
                          <a:ea typeface="Calibri"/>
                          <a:cs typeface="Times New Roman"/>
                        </a:rPr>
                        <a:t>covered matter</a:t>
                      </a:r>
                      <a:endParaRPr lang="en-US" sz="1400" b="1" u="sng" dirty="0">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627798">
                <a:tc gridSpan="3">
                  <a:txBody>
                    <a:bodyPr/>
                    <a:lstStyle/>
                    <a:p>
                      <a:pPr marL="0" marR="0" algn="ctr">
                        <a:spcBef>
                          <a:spcPts val="0"/>
                        </a:spcBef>
                        <a:spcAft>
                          <a:spcPts val="0"/>
                        </a:spcAft>
                      </a:pPr>
                      <a:r>
                        <a:rPr lang="en-US" sz="1400" b="1" dirty="0" smtClean="0">
                          <a:latin typeface="Lucida Sans"/>
                          <a:ea typeface="Calibri"/>
                          <a:cs typeface="Times New Roman"/>
                        </a:rPr>
                        <a:t>In which the</a:t>
                      </a:r>
                      <a:r>
                        <a:rPr lang="en-US" sz="1400" b="1" baseline="0" dirty="0" smtClean="0">
                          <a:latin typeface="Lucida Sans"/>
                          <a:ea typeface="Calibri"/>
                          <a:cs typeface="Times New Roman"/>
                        </a:rPr>
                        <a:t> United States is a party of has a direct and substantial interest</a:t>
                      </a:r>
                      <a:endParaRPr lang="en-US" sz="1400" b="1" dirty="0">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33658">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Lucida Sans"/>
                          <a:ea typeface="Calibri"/>
                          <a:cs typeface="Times New Roman"/>
                        </a:rPr>
                        <a:t>Other than in the discharge</a:t>
                      </a:r>
                      <a:r>
                        <a:rPr lang="en-US" sz="1400" b="1" baseline="0" dirty="0" smtClean="0">
                          <a:latin typeface="Lucida Sans"/>
                          <a:ea typeface="Calibri"/>
                          <a:cs typeface="Times New Roman"/>
                        </a:rPr>
                        <a:t> of official duties</a:t>
                      </a:r>
                      <a:endParaRPr lang="en-US" sz="1400" b="1" dirty="0" smtClean="0">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
        <p:nvSpPr>
          <p:cNvPr id="6" name="Slide Number Placeholder 5"/>
          <p:cNvSpPr>
            <a:spLocks noGrp="1"/>
          </p:cNvSpPr>
          <p:nvPr>
            <p:ph type="sldNum" sz="quarter" idx="12"/>
          </p:nvPr>
        </p:nvSpPr>
        <p:spPr/>
        <p:txBody>
          <a:bodyPr/>
          <a:lstStyle/>
          <a:p>
            <a:fld id="{6113E31D-E2AB-40D1-8B51-AFA5AFEF393A}" type="slidenum">
              <a:rPr lang="en-US" smtClean="0"/>
              <a:pPr/>
              <a:t>14</a:t>
            </a:fld>
            <a:endParaRPr lang="en-US" dirty="0"/>
          </a:p>
        </p:txBody>
      </p:sp>
    </p:spTree>
    <p:extLst>
      <p:ext uri="{BB962C8B-B14F-4D97-AF65-F5344CB8AC3E}">
        <p14:creationId xmlns:p14="http://schemas.microsoft.com/office/powerpoint/2010/main" val="10796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581934" y="887104"/>
            <a:ext cx="723332" cy="928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2961" y="1499616"/>
            <a:ext cx="4754880" cy="3166789"/>
          </a:xfrm>
        </p:spPr>
        <p:txBody>
          <a:bodyPr lIns="91440" rIns="91440">
            <a:normAutofit/>
          </a:bodyPr>
          <a:lstStyle/>
          <a:p>
            <a:pPr marL="0" indent="0">
              <a:buNone/>
            </a:pPr>
            <a:r>
              <a:rPr lang="en-US" dirty="0" smtClean="0"/>
              <a:t>Julia is a CPA and investigator who works on tax fraud cases at DOJ.  Her stepfather asks Julia to prepare his tax return this year. </a:t>
            </a:r>
          </a:p>
        </p:txBody>
      </p:sp>
      <p:sp>
        <p:nvSpPr>
          <p:cNvPr id="6" name="Title 1"/>
          <p:cNvSpPr>
            <a:spLocks noGrp="1"/>
          </p:cNvSpPr>
          <p:nvPr>
            <p:ph type="title"/>
          </p:nvPr>
        </p:nvSpPr>
        <p:spPr>
          <a:xfrm>
            <a:off x="822960" y="286605"/>
            <a:ext cx="7543800" cy="1064524"/>
          </a:xfrm>
        </p:spPr>
        <p:txBody>
          <a:bodyPr>
            <a:normAutofit/>
          </a:bodyPr>
          <a:lstStyle/>
          <a:p>
            <a:r>
              <a:rPr lang="en-US" dirty="0" smtClean="0"/>
              <a:t>Application </a:t>
            </a:r>
            <a:endParaRPr lang="en-US" dirty="0"/>
          </a:p>
        </p:txBody>
      </p:sp>
      <p:sp>
        <p:nvSpPr>
          <p:cNvPr id="5" name="Slide Number Placeholder 4"/>
          <p:cNvSpPr>
            <a:spLocks noGrp="1"/>
          </p:cNvSpPr>
          <p:nvPr>
            <p:ph type="sldNum" sz="quarter" idx="12"/>
          </p:nvPr>
        </p:nvSpPr>
        <p:spPr/>
        <p:txBody>
          <a:bodyPr/>
          <a:lstStyle/>
          <a:p>
            <a:fld id="{6113E31D-E2AB-40D1-8B51-AFA5AFEF393A}" type="slidenum">
              <a:rPr lang="en-US" smtClean="0"/>
              <a:pPr/>
              <a:t>15</a:t>
            </a:fld>
            <a:endParaRPr lang="en-US" dirty="0"/>
          </a:p>
        </p:txBody>
      </p:sp>
      <p:sp>
        <p:nvSpPr>
          <p:cNvPr id="9" name="Rectangle 8"/>
          <p:cNvSpPr/>
          <p:nvPr/>
        </p:nvSpPr>
        <p:spPr>
          <a:xfrm>
            <a:off x="6018664" y="-1"/>
            <a:ext cx="3125336" cy="63341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640080" rIns="274320" rtlCol="0" anchor="t" anchorCtr="0"/>
          <a:lstStyle/>
          <a:p>
            <a:pPr marL="0" lvl="1">
              <a:lnSpc>
                <a:spcPct val="100000"/>
              </a:lnSpc>
              <a:spcBef>
                <a:spcPts val="0"/>
              </a:spcBef>
              <a:spcAft>
                <a:spcPts val="1200"/>
              </a:spcAft>
              <a:buClr>
                <a:schemeClr val="accent5">
                  <a:lumMod val="75000"/>
                </a:schemeClr>
              </a:buClr>
            </a:pPr>
            <a:r>
              <a:rPr lang="en-US" sz="1500" b="1" dirty="0">
                <a:solidFill>
                  <a:schemeClr val="accent2">
                    <a:lumMod val="75000"/>
                  </a:schemeClr>
                </a:solidFill>
                <a:latin typeface="Arial" panose="020B0604020202020204" pitchFamily="34" charset="0"/>
                <a:cs typeface="Arial" panose="020B0604020202020204" pitchFamily="34" charset="0"/>
              </a:rPr>
              <a:t>Elements of  205(a</a:t>
            </a:r>
            <a:r>
              <a:rPr lang="en-US" sz="1500" b="1" dirty="0" smtClean="0">
                <a:solidFill>
                  <a:schemeClr val="accent2">
                    <a:lumMod val="75000"/>
                  </a:schemeClr>
                </a:solidFill>
                <a:latin typeface="Arial" panose="020B0604020202020204" pitchFamily="34" charset="0"/>
                <a:cs typeface="Arial" panose="020B0604020202020204" pitchFamily="34" charset="0"/>
              </a:rPr>
              <a:t>)(2)</a:t>
            </a:r>
            <a:endParaRPr lang="en-US" sz="1500" b="1" dirty="0">
              <a:solidFill>
                <a:schemeClr val="accent2">
                  <a:lumMod val="75000"/>
                </a:schemeClr>
              </a:solidFill>
              <a:latin typeface="Arial" panose="020B0604020202020204" pitchFamily="34" charset="0"/>
              <a:cs typeface="Arial" panose="020B0604020202020204" pitchFamily="34" charset="0"/>
            </a:endParaRP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a:solidFill>
                  <a:schemeClr val="tx1">
                    <a:lumMod val="75000"/>
                    <a:lumOff val="25000"/>
                  </a:schemeClr>
                </a:solidFill>
                <a:latin typeface="Arial" panose="020B0604020202020204" pitchFamily="34" charset="0"/>
                <a:cs typeface="Arial" panose="020B0604020202020204" pitchFamily="34" charset="0"/>
              </a:rPr>
              <a:t>Officer or employee </a:t>
            </a:r>
            <a:endParaRPr lang="en-US" sz="1300" dirty="0" smtClean="0">
              <a:solidFill>
                <a:schemeClr val="tx1">
                  <a:lumMod val="75000"/>
                  <a:lumOff val="25000"/>
                </a:schemeClr>
              </a:solidFill>
              <a:latin typeface="Arial" panose="020B0604020202020204" pitchFamily="34" charset="0"/>
              <a:cs typeface="Arial" panose="020B0604020202020204" pitchFamily="34" charset="0"/>
            </a:endParaRPr>
          </a:p>
          <a:p>
            <a:pPr marL="0" lvl="1" indent="231775">
              <a:lnSpc>
                <a:spcPct val="100000"/>
              </a:lnSpc>
              <a:spcBef>
                <a:spcPts val="0"/>
              </a:spcBef>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Act as agent or attorney</a:t>
            </a:r>
          </a:p>
          <a:p>
            <a:pPr marL="228600" lvl="2" indent="231775">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Actual or apparent authority</a:t>
            </a:r>
          </a:p>
          <a:p>
            <a:pPr marL="228600" lvl="2" indent="231775">
              <a:spcAft>
                <a:spcPts val="400"/>
              </a:spcAft>
              <a:buClr>
                <a:schemeClr val="accent2"/>
              </a:buClr>
              <a:buFont typeface="Wingdings" panose="05000000000000000000" pitchFamily="2" charset="2"/>
              <a:buChar char="q"/>
            </a:pPr>
            <a:r>
              <a:rPr lang="en-US" sz="1300" b="1" dirty="0" smtClean="0">
                <a:solidFill>
                  <a:schemeClr val="accent2">
                    <a:lumMod val="75000"/>
                  </a:schemeClr>
                </a:solidFill>
                <a:latin typeface="Arial" panose="020B0604020202020204" pitchFamily="34" charset="0"/>
                <a:cs typeface="Arial" panose="020B0604020202020204" pitchFamily="34" charset="0"/>
              </a:rPr>
              <a:t>Direct communication</a:t>
            </a:r>
          </a:p>
          <a:p>
            <a:pPr marL="228600" lvl="2" indent="231775">
              <a:spcAft>
                <a:spcPts val="1200"/>
              </a:spcAft>
              <a:buClr>
                <a:schemeClr val="accent2"/>
              </a:buClr>
              <a:buFont typeface="Wingdings" panose="05000000000000000000" pitchFamily="2" charset="2"/>
              <a:buChar char="q"/>
            </a:pPr>
            <a:r>
              <a:rPr lang="en-US" sz="1300" b="1" dirty="0" smtClean="0">
                <a:solidFill>
                  <a:schemeClr val="accent2">
                    <a:lumMod val="75000"/>
                  </a:schemeClr>
                </a:solidFill>
                <a:latin typeface="Arial" panose="020B0604020202020204" pitchFamily="34" charset="0"/>
                <a:cs typeface="Arial" panose="020B0604020202020204" pitchFamily="34" charset="0"/>
              </a:rPr>
              <a:t>Intent to influence</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For another</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Before a Department, Agency, or Court</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connection with a covered matter</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which the U.S. is a party or has a direct and substantial interest</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Other than in the discharge of official duties</a:t>
            </a:r>
            <a:endParaRPr lang="en-US" sz="13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473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500"/>
                                        <p:tgtEl>
                                          <p:spTgt spid="9">
                                            <p:txEl>
                                              <p:pRg st="1" end="1"/>
                                            </p:txEl>
                                          </p:spTgt>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fade">
                                      <p:cBhvr>
                                        <p:cTn id="16" dur="500"/>
                                        <p:tgtEl>
                                          <p:spTgt spid="9">
                                            <p:txEl>
                                              <p:pRg st="2" end="2"/>
                                            </p:txEl>
                                          </p:spTgt>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9">
                                            <p:txEl>
                                              <p:pRg st="5" end="5"/>
                                            </p:txEl>
                                          </p:spTgt>
                                        </p:tgtEl>
                                        <p:attrNameLst>
                                          <p:attrName>style.visibility</p:attrName>
                                        </p:attrNameLst>
                                      </p:cBhvr>
                                      <p:to>
                                        <p:strVal val="visible"/>
                                      </p:to>
                                    </p:set>
                                    <p:animEffect transition="in" filter="fade">
                                      <p:cBhvr>
                                        <p:cTn id="25" dur="500"/>
                                        <p:tgtEl>
                                          <p:spTgt spid="9">
                                            <p:txEl>
                                              <p:pRg st="5" end="5"/>
                                            </p:txEl>
                                          </p:spTgt>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500"/>
                                        <p:tgtEl>
                                          <p:spTgt spid="9">
                                            <p:txEl>
                                              <p:pRg st="6" end="6"/>
                                            </p:txEl>
                                          </p:spTgt>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9">
                                            <p:txEl>
                                              <p:pRg st="7" end="7"/>
                                            </p:txEl>
                                          </p:spTgt>
                                        </p:tgtEl>
                                        <p:attrNameLst>
                                          <p:attrName>style.visibility</p:attrName>
                                        </p:attrNameLst>
                                      </p:cBhvr>
                                      <p:to>
                                        <p:strVal val="visible"/>
                                      </p:to>
                                    </p:set>
                                    <p:animEffect transition="in" filter="fade">
                                      <p:cBhvr>
                                        <p:cTn id="31" dur="500"/>
                                        <p:tgtEl>
                                          <p:spTgt spid="9">
                                            <p:txEl>
                                              <p:pRg st="7" end="7"/>
                                            </p:txEl>
                                          </p:spTgt>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9">
                                            <p:txEl>
                                              <p:pRg st="8" end="8"/>
                                            </p:txEl>
                                          </p:spTgt>
                                        </p:tgtEl>
                                        <p:attrNameLst>
                                          <p:attrName>style.visibility</p:attrName>
                                        </p:attrNameLst>
                                      </p:cBhvr>
                                      <p:to>
                                        <p:strVal val="visible"/>
                                      </p:to>
                                    </p:set>
                                    <p:animEffect transition="in" filter="fade">
                                      <p:cBhvr>
                                        <p:cTn id="34" dur="500"/>
                                        <p:tgtEl>
                                          <p:spTgt spid="9">
                                            <p:txEl>
                                              <p:pRg st="8" end="8"/>
                                            </p:txEl>
                                          </p:spTgt>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9">
                                            <p:txEl>
                                              <p:pRg st="9" end="9"/>
                                            </p:txEl>
                                          </p:spTgt>
                                        </p:tgtEl>
                                        <p:attrNameLst>
                                          <p:attrName>style.visibility</p:attrName>
                                        </p:attrNameLst>
                                      </p:cBhvr>
                                      <p:to>
                                        <p:strVal val="visible"/>
                                      </p:to>
                                    </p:set>
                                    <p:animEffect transition="in" filter="fade">
                                      <p:cBhvr>
                                        <p:cTn id="37" dur="500"/>
                                        <p:tgtEl>
                                          <p:spTgt spid="9">
                                            <p:txEl>
                                              <p:pRg st="9" end="9"/>
                                            </p:txEl>
                                          </p:spTgt>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9">
                                            <p:txEl>
                                              <p:pRg st="10" end="10"/>
                                            </p:txEl>
                                          </p:spTgt>
                                        </p:tgtEl>
                                        <p:attrNameLst>
                                          <p:attrName>style.visibility</p:attrName>
                                        </p:attrNameLst>
                                      </p:cBhvr>
                                      <p:to>
                                        <p:strVal val="visible"/>
                                      </p:to>
                                    </p:set>
                                    <p:animEffect transition="in" filter="fade">
                                      <p:cBhvr>
                                        <p:cTn id="40"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581934" y="887104"/>
            <a:ext cx="723332" cy="928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2959" y="1501254"/>
            <a:ext cx="4754880" cy="4367840"/>
          </a:xfrm>
        </p:spPr>
        <p:txBody>
          <a:bodyPr lIns="91440" rIns="91440"/>
          <a:lstStyle/>
          <a:p>
            <a:pPr marL="0" indent="0">
              <a:buNone/>
            </a:pPr>
            <a:r>
              <a:rPr lang="en-US" dirty="0" smtClean="0"/>
              <a:t>Julia’s stepfather’s tax return is audited.  Julia would like to defend </a:t>
            </a:r>
            <a:r>
              <a:rPr lang="en-US" dirty="0"/>
              <a:t>the tax return in meetings with IRS </a:t>
            </a:r>
            <a:r>
              <a:rPr lang="en-US" dirty="0" smtClean="0"/>
              <a:t>officials.</a:t>
            </a:r>
            <a:endParaRPr lang="en-US" dirty="0"/>
          </a:p>
        </p:txBody>
      </p:sp>
      <p:sp>
        <p:nvSpPr>
          <p:cNvPr id="5" name="Title 1"/>
          <p:cNvSpPr>
            <a:spLocks noGrp="1"/>
          </p:cNvSpPr>
          <p:nvPr>
            <p:ph type="title"/>
          </p:nvPr>
        </p:nvSpPr>
        <p:spPr>
          <a:xfrm>
            <a:off x="822960" y="286605"/>
            <a:ext cx="7543800" cy="1064524"/>
          </a:xfrm>
        </p:spPr>
        <p:txBody>
          <a:bodyPr>
            <a:normAutofit/>
          </a:bodyPr>
          <a:lstStyle/>
          <a:p>
            <a:r>
              <a:rPr lang="en-US" dirty="0" smtClean="0"/>
              <a:t>Application </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16</a:t>
            </a:fld>
            <a:endParaRPr lang="en-US" dirty="0"/>
          </a:p>
        </p:txBody>
      </p:sp>
      <p:sp>
        <p:nvSpPr>
          <p:cNvPr id="9" name="Rectangle 8"/>
          <p:cNvSpPr/>
          <p:nvPr/>
        </p:nvSpPr>
        <p:spPr>
          <a:xfrm>
            <a:off x="6018664" y="-1"/>
            <a:ext cx="3125336" cy="63341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640080" rIns="274320" rtlCol="0" anchor="t" anchorCtr="0"/>
          <a:lstStyle/>
          <a:p>
            <a:pPr marL="0" lvl="1">
              <a:lnSpc>
                <a:spcPct val="100000"/>
              </a:lnSpc>
              <a:spcBef>
                <a:spcPts val="0"/>
              </a:spcBef>
              <a:spcAft>
                <a:spcPts val="1200"/>
              </a:spcAft>
              <a:buClr>
                <a:schemeClr val="accent5">
                  <a:lumMod val="75000"/>
                </a:schemeClr>
              </a:buClr>
            </a:pPr>
            <a:r>
              <a:rPr lang="en-US" sz="1500" b="1" dirty="0">
                <a:solidFill>
                  <a:schemeClr val="accent2">
                    <a:lumMod val="75000"/>
                  </a:schemeClr>
                </a:solidFill>
                <a:latin typeface="Arial" panose="020B0604020202020204" pitchFamily="34" charset="0"/>
                <a:cs typeface="Arial" panose="020B0604020202020204" pitchFamily="34" charset="0"/>
              </a:rPr>
              <a:t>Elements of  205(a</a:t>
            </a:r>
            <a:r>
              <a:rPr lang="en-US" sz="1500" b="1" dirty="0" smtClean="0">
                <a:solidFill>
                  <a:schemeClr val="accent2">
                    <a:lumMod val="75000"/>
                  </a:schemeClr>
                </a:solidFill>
                <a:latin typeface="Arial" panose="020B0604020202020204" pitchFamily="34" charset="0"/>
                <a:cs typeface="Arial" panose="020B0604020202020204" pitchFamily="34" charset="0"/>
              </a:rPr>
              <a:t>)(2)</a:t>
            </a:r>
            <a:endParaRPr lang="en-US" sz="1500" b="1" dirty="0">
              <a:solidFill>
                <a:schemeClr val="accent2">
                  <a:lumMod val="75000"/>
                </a:schemeClr>
              </a:solidFill>
              <a:latin typeface="Arial" panose="020B0604020202020204" pitchFamily="34" charset="0"/>
              <a:cs typeface="Arial" panose="020B0604020202020204" pitchFamily="34" charset="0"/>
            </a:endParaRP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a:solidFill>
                  <a:schemeClr val="tx1">
                    <a:lumMod val="75000"/>
                    <a:lumOff val="25000"/>
                  </a:schemeClr>
                </a:solidFill>
                <a:latin typeface="Arial" panose="020B0604020202020204" pitchFamily="34" charset="0"/>
                <a:cs typeface="Arial" panose="020B0604020202020204" pitchFamily="34" charset="0"/>
              </a:rPr>
              <a:t>Officer or employee </a:t>
            </a:r>
            <a:endParaRPr lang="en-US" sz="1300" dirty="0" smtClean="0">
              <a:solidFill>
                <a:schemeClr val="tx1">
                  <a:lumMod val="75000"/>
                  <a:lumOff val="25000"/>
                </a:schemeClr>
              </a:solidFill>
              <a:latin typeface="Arial" panose="020B0604020202020204" pitchFamily="34" charset="0"/>
              <a:cs typeface="Arial" panose="020B0604020202020204" pitchFamily="34" charset="0"/>
            </a:endParaRPr>
          </a:p>
          <a:p>
            <a:pPr marL="0" lvl="1" indent="231775">
              <a:lnSpc>
                <a:spcPct val="100000"/>
              </a:lnSpc>
              <a:spcBef>
                <a:spcPts val="0"/>
              </a:spcBef>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Act as agent or attorney</a:t>
            </a:r>
          </a:p>
          <a:p>
            <a:pPr marL="228600" lvl="2" indent="231775">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Actual or apparent authority</a:t>
            </a:r>
          </a:p>
          <a:p>
            <a:pPr marL="228600" lvl="2" indent="231775">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Direct communication</a:t>
            </a:r>
          </a:p>
          <a:p>
            <a:pPr marL="228600" lvl="2" indent="231775">
              <a:spcAft>
                <a:spcPts val="1200"/>
              </a:spcAft>
              <a:buClr>
                <a:schemeClr val="accent2"/>
              </a:buClr>
              <a:buFont typeface="Wingdings" panose="05000000000000000000" pitchFamily="2" charset="2"/>
              <a:buChar char="q"/>
            </a:pPr>
            <a:r>
              <a:rPr lang="en-US" sz="1300" b="1" dirty="0" smtClean="0">
                <a:solidFill>
                  <a:schemeClr val="accent2">
                    <a:lumMod val="75000"/>
                  </a:schemeClr>
                </a:solidFill>
                <a:latin typeface="Arial" panose="020B0604020202020204" pitchFamily="34" charset="0"/>
                <a:cs typeface="Arial" panose="020B0604020202020204" pitchFamily="34" charset="0"/>
              </a:rPr>
              <a:t>Intent to influence</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For another</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Before a Department, Agency, or Court</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connection with a covered matter</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which the U.S. is a party or has a direct and substantial interest</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Other than in the discharge of official duties</a:t>
            </a:r>
            <a:endParaRPr lang="en-US" sz="13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385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 U.S.C. § 205(a)(2)</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45850144"/>
              </p:ext>
            </p:extLst>
          </p:nvPr>
        </p:nvGraphicFramePr>
        <p:xfrm>
          <a:off x="1885950" y="1572768"/>
          <a:ext cx="5314950" cy="4450327"/>
        </p:xfrm>
        <a:graphic>
          <a:graphicData uri="http://schemas.openxmlformats.org/drawingml/2006/table">
            <a:tbl>
              <a:tblPr/>
              <a:tblGrid>
                <a:gridCol w="1771650"/>
                <a:gridCol w="1771650"/>
                <a:gridCol w="1771650"/>
              </a:tblGrid>
              <a:tr h="436728">
                <a:tc gridSpan="3">
                  <a:txBody>
                    <a:bodyPr/>
                    <a:lstStyle/>
                    <a:p>
                      <a:pPr marL="0" marR="0" algn="ctr">
                        <a:spcBef>
                          <a:spcPts val="0"/>
                        </a:spcBef>
                        <a:spcAft>
                          <a:spcPts val="0"/>
                        </a:spcAft>
                      </a:pPr>
                      <a:r>
                        <a:rPr lang="en-US" sz="1400" b="1" dirty="0" smtClean="0">
                          <a:latin typeface="Lucida Sans"/>
                          <a:ea typeface="Calibri"/>
                          <a:cs typeface="Times New Roman"/>
                        </a:rPr>
                        <a:t>An</a:t>
                      </a:r>
                      <a:r>
                        <a:rPr lang="en-US" sz="1400" b="1" baseline="0" dirty="0" smtClean="0">
                          <a:latin typeface="Lucida Sans"/>
                          <a:ea typeface="Calibri"/>
                          <a:cs typeface="Times New Roman"/>
                        </a:rPr>
                        <a:t> officer or employee </a:t>
                      </a:r>
                      <a:r>
                        <a:rPr lang="en-US" sz="1400" b="1" dirty="0" smtClean="0">
                          <a:latin typeface="Lucida Sans"/>
                          <a:ea typeface="Calibri"/>
                          <a:cs typeface="Times New Roman"/>
                        </a:rPr>
                        <a:t>[may not]</a:t>
                      </a:r>
                      <a:endParaRPr lang="en-US" sz="1400" b="1" dirty="0">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3211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rPr>
                        <a:t>Act as agent</a:t>
                      </a:r>
                      <a:r>
                        <a:rPr lang="en-US" sz="1400" b="1" baseline="0" dirty="0" smtClean="0">
                          <a:solidFill>
                            <a:schemeClr val="bg1"/>
                          </a:solidFill>
                          <a:effectLst>
                            <a:outerShdw blurRad="38100" dist="38100" dir="2700000" algn="tl">
                              <a:srgbClr val="000000">
                                <a:alpha val="43137"/>
                              </a:srgbClr>
                            </a:outerShdw>
                          </a:effectLst>
                          <a:latin typeface="Lucida Sans"/>
                          <a:ea typeface="Calibri"/>
                          <a:cs typeface="Times New Roman"/>
                        </a:rPr>
                        <a:t> or attorney [which requires:]</a:t>
                      </a:r>
                      <a:endPar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endParaRPr lang="en-US"/>
                    </a:p>
                  </a:txBody>
                  <a:tcPr/>
                </a:tc>
                <a:tc hMerge="1">
                  <a:txBody>
                    <a:bodyPr/>
                    <a:lstStyle/>
                    <a:p>
                      <a:endParaRPr lang="en-US"/>
                    </a:p>
                  </a:txBody>
                  <a:tcPr/>
                </a:tc>
              </a:tr>
              <a:tr h="8499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rPr>
                        <a:t>1)</a:t>
                      </a:r>
                      <a:r>
                        <a:rPr lang="en-US" sz="1400" b="1" baseline="0" dirty="0" smtClean="0">
                          <a:solidFill>
                            <a:schemeClr val="bg1"/>
                          </a:solidFill>
                          <a:effectLst>
                            <a:outerShdw blurRad="38100" dist="38100" dir="2700000" algn="tl">
                              <a:srgbClr val="000000">
                                <a:alpha val="43137"/>
                              </a:srgbClr>
                            </a:outerShdw>
                          </a:effectLst>
                          <a:latin typeface="Lucida Sans"/>
                          <a:ea typeface="Calibri"/>
                          <a:cs typeface="Times New Roman"/>
                        </a:rPr>
                        <a:t> Actual or apparent authority</a:t>
                      </a:r>
                      <a:endPar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rPr>
                        <a:t>2) Direct</a:t>
                      </a:r>
                      <a:r>
                        <a:rPr lang="en-US" sz="1400" b="1" baseline="0" dirty="0" smtClean="0">
                          <a:solidFill>
                            <a:schemeClr val="bg1"/>
                          </a:solidFill>
                          <a:effectLst>
                            <a:outerShdw blurRad="38100" dist="38100" dir="2700000" algn="tl">
                              <a:srgbClr val="000000">
                                <a:alpha val="43137"/>
                              </a:srgbClr>
                            </a:outerShdw>
                          </a:effectLst>
                          <a:latin typeface="Lucida Sans"/>
                          <a:ea typeface="Calibri"/>
                          <a:cs typeface="Times New Roman"/>
                        </a:rPr>
                        <a:t> communication</a:t>
                      </a:r>
                      <a:endPar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rPr>
                        <a:t>3) Intent</a:t>
                      </a:r>
                      <a:r>
                        <a:rPr lang="en-US" sz="1400" b="1" baseline="0" dirty="0" smtClean="0">
                          <a:solidFill>
                            <a:schemeClr val="bg1"/>
                          </a:solidFill>
                          <a:effectLst>
                            <a:outerShdw blurRad="38100" dist="38100" dir="2700000" algn="tl">
                              <a:srgbClr val="000000">
                                <a:alpha val="43137"/>
                              </a:srgbClr>
                            </a:outerShdw>
                          </a:effectLst>
                          <a:latin typeface="Lucida Sans"/>
                          <a:ea typeface="Calibri"/>
                          <a:cs typeface="Times New Roman"/>
                        </a:rPr>
                        <a:t> to influence</a:t>
                      </a:r>
                      <a:endPar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r>
              <a:tr h="52104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accent2">
                            <a:lumMod val="50000"/>
                          </a:schemeClr>
                        </a:solidFill>
                        <a:latin typeface="Lucida Sans"/>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lumMod val="50000"/>
                            </a:schemeClr>
                          </a:solidFill>
                          <a:latin typeface="Lucida Sans"/>
                          <a:ea typeface="Calibri"/>
                          <a:cs typeface="Times New Roman"/>
                        </a:rPr>
                        <a:t>For another</a:t>
                      </a:r>
                    </a:p>
                    <a:p>
                      <a:pPr marL="0" marR="0" algn="ctr">
                        <a:spcBef>
                          <a:spcPts val="0"/>
                        </a:spcBef>
                        <a:spcAft>
                          <a:spcPts val="0"/>
                        </a:spcAft>
                      </a:pPr>
                      <a:endParaRPr lang="en-US" sz="1400" b="1" dirty="0">
                        <a:solidFill>
                          <a:schemeClr val="accent2">
                            <a:lumMod val="50000"/>
                          </a:schemeClr>
                        </a:solidFill>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475102">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lumMod val="50000"/>
                            </a:schemeClr>
                          </a:solidFill>
                          <a:latin typeface="Lucida Sans"/>
                          <a:ea typeface="Calibri"/>
                          <a:cs typeface="Times New Roman"/>
                        </a:rPr>
                        <a:t>Before a Department, Agency, or</a:t>
                      </a:r>
                      <a:r>
                        <a:rPr lang="en-US" sz="1400" b="1" baseline="0" dirty="0" smtClean="0">
                          <a:solidFill>
                            <a:schemeClr val="accent2">
                              <a:lumMod val="50000"/>
                            </a:schemeClr>
                          </a:solidFill>
                          <a:latin typeface="Lucida Sans"/>
                          <a:ea typeface="Calibri"/>
                          <a:cs typeface="Times New Roman"/>
                        </a:rPr>
                        <a:t> Court</a:t>
                      </a:r>
                      <a:endParaRPr lang="en-US" sz="1400" b="1" dirty="0" smtClean="0">
                        <a:solidFill>
                          <a:schemeClr val="accent2">
                            <a:lumMod val="50000"/>
                          </a:schemeClr>
                        </a:solidFill>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443089">
                <a:tc gridSpan="3">
                  <a:txBody>
                    <a:bodyPr/>
                    <a:lstStyle/>
                    <a:p>
                      <a:pPr marL="0" marR="0" algn="ctr">
                        <a:spcBef>
                          <a:spcPts val="0"/>
                        </a:spcBef>
                        <a:spcAft>
                          <a:spcPts val="0"/>
                        </a:spcAft>
                      </a:pPr>
                      <a:r>
                        <a:rPr lang="en-US" sz="1400" b="1" dirty="0" smtClean="0">
                          <a:latin typeface="Lucida Sans"/>
                          <a:ea typeface="Calibri"/>
                          <a:cs typeface="Times New Roman"/>
                        </a:rPr>
                        <a:t>In connection</a:t>
                      </a:r>
                      <a:r>
                        <a:rPr lang="en-US" sz="1400" b="1" baseline="0" dirty="0" smtClean="0">
                          <a:latin typeface="Lucida Sans"/>
                          <a:ea typeface="Calibri"/>
                          <a:cs typeface="Times New Roman"/>
                        </a:rPr>
                        <a:t> with a </a:t>
                      </a:r>
                      <a:r>
                        <a:rPr lang="en-US" sz="1400" b="1" u="sng" baseline="0" dirty="0" smtClean="0">
                          <a:latin typeface="Lucida Sans"/>
                          <a:ea typeface="Calibri"/>
                          <a:cs typeface="Times New Roman"/>
                        </a:rPr>
                        <a:t>covered matter</a:t>
                      </a:r>
                      <a:endParaRPr lang="en-US" sz="1400" b="1" u="sng" dirty="0">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45911">
                <a:tc gridSpan="3">
                  <a:txBody>
                    <a:bodyPr/>
                    <a:lstStyle/>
                    <a:p>
                      <a:pPr marL="0" marR="0" algn="ctr">
                        <a:spcBef>
                          <a:spcPts val="0"/>
                        </a:spcBef>
                        <a:spcAft>
                          <a:spcPts val="0"/>
                        </a:spcAft>
                      </a:pPr>
                      <a:r>
                        <a:rPr lang="en-US" sz="1400" b="1" dirty="0" smtClean="0">
                          <a:latin typeface="Lucida Sans"/>
                          <a:ea typeface="Calibri"/>
                          <a:cs typeface="Times New Roman"/>
                        </a:rPr>
                        <a:t>In which the</a:t>
                      </a:r>
                      <a:r>
                        <a:rPr lang="en-US" sz="1400" b="1" baseline="0" dirty="0" smtClean="0">
                          <a:latin typeface="Lucida Sans"/>
                          <a:ea typeface="Calibri"/>
                          <a:cs typeface="Times New Roman"/>
                        </a:rPr>
                        <a:t> United States is a party of has a direct and substantial interest</a:t>
                      </a:r>
                      <a:endParaRPr lang="en-US" sz="1400" b="1" dirty="0">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23866">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Lucida Sans"/>
                          <a:ea typeface="Calibri"/>
                          <a:cs typeface="Times New Roman"/>
                        </a:rPr>
                        <a:t>Other than in the discharge</a:t>
                      </a:r>
                      <a:r>
                        <a:rPr lang="en-US" sz="1400" b="1" baseline="0" dirty="0" smtClean="0">
                          <a:latin typeface="Lucida Sans"/>
                          <a:ea typeface="Calibri"/>
                          <a:cs typeface="Times New Roman"/>
                        </a:rPr>
                        <a:t> of official duties</a:t>
                      </a:r>
                      <a:endParaRPr lang="en-US" sz="1400" b="1" dirty="0" smtClean="0">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
        <p:nvSpPr>
          <p:cNvPr id="6" name="Slide Number Placeholder 5"/>
          <p:cNvSpPr>
            <a:spLocks noGrp="1"/>
          </p:cNvSpPr>
          <p:nvPr>
            <p:ph type="sldNum" sz="quarter" idx="12"/>
          </p:nvPr>
        </p:nvSpPr>
        <p:spPr/>
        <p:txBody>
          <a:bodyPr/>
          <a:lstStyle/>
          <a:p>
            <a:fld id="{6113E31D-E2AB-40D1-8B51-AFA5AFEF393A}" type="slidenum">
              <a:rPr lang="en-US" smtClean="0"/>
              <a:pPr/>
              <a:t>17</a:t>
            </a:fld>
            <a:endParaRPr lang="en-US" dirty="0"/>
          </a:p>
        </p:txBody>
      </p:sp>
    </p:spTree>
    <p:extLst>
      <p:ext uri="{BB962C8B-B14F-4D97-AF65-F5344CB8AC3E}">
        <p14:creationId xmlns:p14="http://schemas.microsoft.com/office/powerpoint/2010/main" val="246717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581934" y="887104"/>
            <a:ext cx="723332" cy="928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2959" y="1501254"/>
            <a:ext cx="4754880" cy="4367840"/>
          </a:xfrm>
        </p:spPr>
        <p:txBody>
          <a:bodyPr lIns="91440" rIns="91440"/>
          <a:lstStyle/>
          <a:p>
            <a:pPr marL="0" indent="0">
              <a:buNone/>
            </a:pPr>
            <a:r>
              <a:rPr lang="en-US" dirty="0" smtClean="0"/>
              <a:t>Stephanie is a scientist at the National Science Foundation.  At her previous private sector job, she supervised Jim, another scientist.  Jim is now applying for a position at NIH and asks Stephanie to submit a reference for him to the NIH hiring officials.</a:t>
            </a:r>
            <a:endParaRPr lang="en-US" dirty="0"/>
          </a:p>
        </p:txBody>
      </p:sp>
      <p:sp>
        <p:nvSpPr>
          <p:cNvPr id="4" name="Title 1"/>
          <p:cNvSpPr>
            <a:spLocks noGrp="1"/>
          </p:cNvSpPr>
          <p:nvPr>
            <p:ph type="title"/>
          </p:nvPr>
        </p:nvSpPr>
        <p:spPr/>
        <p:txBody>
          <a:bodyPr>
            <a:normAutofit/>
          </a:bodyPr>
          <a:lstStyle/>
          <a:p>
            <a:r>
              <a:rPr lang="en-US" dirty="0" smtClean="0"/>
              <a:t>Application </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18</a:t>
            </a:fld>
            <a:endParaRPr lang="en-US" dirty="0"/>
          </a:p>
        </p:txBody>
      </p:sp>
      <p:sp>
        <p:nvSpPr>
          <p:cNvPr id="8" name="Rectangle 7"/>
          <p:cNvSpPr/>
          <p:nvPr/>
        </p:nvSpPr>
        <p:spPr>
          <a:xfrm>
            <a:off x="6018664" y="-1"/>
            <a:ext cx="3125336" cy="63341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640080" rIns="274320" rtlCol="0" anchor="t" anchorCtr="0"/>
          <a:lstStyle/>
          <a:p>
            <a:pPr marL="0" lvl="1">
              <a:lnSpc>
                <a:spcPct val="100000"/>
              </a:lnSpc>
              <a:spcBef>
                <a:spcPts val="0"/>
              </a:spcBef>
              <a:spcAft>
                <a:spcPts val="1200"/>
              </a:spcAft>
              <a:buClr>
                <a:schemeClr val="accent5">
                  <a:lumMod val="75000"/>
                </a:schemeClr>
              </a:buClr>
            </a:pPr>
            <a:r>
              <a:rPr lang="en-US" sz="1500" b="1" dirty="0">
                <a:solidFill>
                  <a:schemeClr val="accent2">
                    <a:lumMod val="75000"/>
                  </a:schemeClr>
                </a:solidFill>
                <a:latin typeface="Arial" panose="020B0604020202020204" pitchFamily="34" charset="0"/>
                <a:cs typeface="Arial" panose="020B0604020202020204" pitchFamily="34" charset="0"/>
              </a:rPr>
              <a:t>Elements of  205(a</a:t>
            </a:r>
            <a:r>
              <a:rPr lang="en-US" sz="1500" b="1" dirty="0" smtClean="0">
                <a:solidFill>
                  <a:schemeClr val="accent2">
                    <a:lumMod val="75000"/>
                  </a:schemeClr>
                </a:solidFill>
                <a:latin typeface="Arial" panose="020B0604020202020204" pitchFamily="34" charset="0"/>
                <a:cs typeface="Arial" panose="020B0604020202020204" pitchFamily="34" charset="0"/>
              </a:rPr>
              <a:t>)(2)</a:t>
            </a:r>
            <a:endParaRPr lang="en-US" sz="1500" b="1" dirty="0">
              <a:solidFill>
                <a:schemeClr val="accent2">
                  <a:lumMod val="75000"/>
                </a:schemeClr>
              </a:solidFill>
              <a:latin typeface="Arial" panose="020B0604020202020204" pitchFamily="34" charset="0"/>
              <a:cs typeface="Arial" panose="020B0604020202020204" pitchFamily="34" charset="0"/>
            </a:endParaRP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a:solidFill>
                  <a:schemeClr val="tx1">
                    <a:lumMod val="75000"/>
                    <a:lumOff val="25000"/>
                  </a:schemeClr>
                </a:solidFill>
                <a:latin typeface="Arial" panose="020B0604020202020204" pitchFamily="34" charset="0"/>
                <a:cs typeface="Arial" panose="020B0604020202020204" pitchFamily="34" charset="0"/>
              </a:rPr>
              <a:t>Officer or employee </a:t>
            </a:r>
            <a:endParaRPr lang="en-US" sz="1300" dirty="0" smtClean="0">
              <a:solidFill>
                <a:schemeClr val="tx1">
                  <a:lumMod val="75000"/>
                  <a:lumOff val="25000"/>
                </a:schemeClr>
              </a:solidFill>
              <a:latin typeface="Arial" panose="020B0604020202020204" pitchFamily="34" charset="0"/>
              <a:cs typeface="Arial" panose="020B0604020202020204" pitchFamily="34" charset="0"/>
            </a:endParaRPr>
          </a:p>
          <a:p>
            <a:pPr marL="0" lvl="1" indent="231775">
              <a:lnSpc>
                <a:spcPct val="100000"/>
              </a:lnSpc>
              <a:spcBef>
                <a:spcPts val="0"/>
              </a:spcBef>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Act as agent or attorney</a:t>
            </a:r>
          </a:p>
          <a:p>
            <a:pPr marL="228600" lvl="2" indent="231775">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Actual or apparent authority</a:t>
            </a:r>
          </a:p>
          <a:p>
            <a:pPr marL="228600" lvl="2" indent="231775">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Direct communication</a:t>
            </a:r>
          </a:p>
          <a:p>
            <a:pPr marL="228600" lvl="2" indent="231775">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Intent to influence</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b="1" dirty="0" smtClean="0">
                <a:solidFill>
                  <a:schemeClr val="accent2">
                    <a:lumMod val="75000"/>
                  </a:schemeClr>
                </a:solidFill>
                <a:latin typeface="Arial" panose="020B0604020202020204" pitchFamily="34" charset="0"/>
                <a:cs typeface="Arial" panose="020B0604020202020204" pitchFamily="34" charset="0"/>
              </a:rPr>
              <a:t>For another</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Before a Department, Agency, or Court</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connection with a covered matter</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which the U.S. is a party or has a direct and substantial interest</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Other than in the discharge of official duties</a:t>
            </a:r>
            <a:endParaRPr lang="en-US" sz="13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330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500"/>
                                        <p:tgtEl>
                                          <p:spTgt spid="8">
                                            <p:txEl>
                                              <p:pRg st="1" end="1"/>
                                            </p:txEl>
                                          </p:spTgt>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500"/>
                                        <p:tgtEl>
                                          <p:spTgt spid="8">
                                            <p:txEl>
                                              <p:pRg st="5" end="5"/>
                                            </p:txEl>
                                          </p:spTgt>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500"/>
                                        <p:tgtEl>
                                          <p:spTgt spid="8">
                                            <p:txEl>
                                              <p:pRg st="6" end="6"/>
                                            </p:txEl>
                                          </p:spTgt>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8">
                                            <p:txEl>
                                              <p:pRg st="7" end="7"/>
                                            </p:txEl>
                                          </p:spTgt>
                                        </p:tgtEl>
                                        <p:attrNameLst>
                                          <p:attrName>style.visibility</p:attrName>
                                        </p:attrNameLst>
                                      </p:cBhvr>
                                      <p:to>
                                        <p:strVal val="visible"/>
                                      </p:to>
                                    </p:set>
                                    <p:animEffect transition="in" filter="fade">
                                      <p:cBhvr>
                                        <p:cTn id="31" dur="500"/>
                                        <p:tgtEl>
                                          <p:spTgt spid="8">
                                            <p:txEl>
                                              <p:pRg st="7" end="7"/>
                                            </p:txEl>
                                          </p:spTgt>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8">
                                            <p:txEl>
                                              <p:pRg st="8" end="8"/>
                                            </p:txEl>
                                          </p:spTgt>
                                        </p:tgtEl>
                                        <p:attrNameLst>
                                          <p:attrName>style.visibility</p:attrName>
                                        </p:attrNameLst>
                                      </p:cBhvr>
                                      <p:to>
                                        <p:strVal val="visible"/>
                                      </p:to>
                                    </p:set>
                                    <p:animEffect transition="in" filter="fade">
                                      <p:cBhvr>
                                        <p:cTn id="34" dur="500"/>
                                        <p:tgtEl>
                                          <p:spTgt spid="8">
                                            <p:txEl>
                                              <p:pRg st="8" end="8"/>
                                            </p:txEl>
                                          </p:spTgt>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8">
                                            <p:txEl>
                                              <p:pRg st="9" end="9"/>
                                            </p:txEl>
                                          </p:spTgt>
                                        </p:tgtEl>
                                        <p:attrNameLst>
                                          <p:attrName>style.visibility</p:attrName>
                                        </p:attrNameLst>
                                      </p:cBhvr>
                                      <p:to>
                                        <p:strVal val="visible"/>
                                      </p:to>
                                    </p:set>
                                    <p:animEffect transition="in" filter="fade">
                                      <p:cBhvr>
                                        <p:cTn id="37" dur="500"/>
                                        <p:tgtEl>
                                          <p:spTgt spid="8">
                                            <p:txEl>
                                              <p:pRg st="9" end="9"/>
                                            </p:txEl>
                                          </p:spTgt>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8">
                                            <p:txEl>
                                              <p:pRg st="10" end="10"/>
                                            </p:txEl>
                                          </p:spTgt>
                                        </p:tgtEl>
                                        <p:attrNameLst>
                                          <p:attrName>style.visibility</p:attrName>
                                        </p:attrNameLst>
                                      </p:cBhvr>
                                      <p:to>
                                        <p:strVal val="visible"/>
                                      </p:to>
                                    </p:set>
                                    <p:animEffect transition="in" filter="fade">
                                      <p:cBhvr>
                                        <p:cTn id="40"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uiExpand="1"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581934" y="887104"/>
            <a:ext cx="723332" cy="928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2959" y="1501254"/>
            <a:ext cx="4754880" cy="4367840"/>
          </a:xfrm>
        </p:spPr>
        <p:txBody>
          <a:bodyPr lIns="91440" rIns="91440"/>
          <a:lstStyle/>
          <a:p>
            <a:pPr marL="0" indent="0">
              <a:buNone/>
            </a:pPr>
            <a:r>
              <a:rPr lang="en-US" dirty="0" smtClean="0"/>
              <a:t>Henry, an attorney at the NRC, volunteers at the nonprofit Youth Athletics and Arts, Inc. (YAA) in his spare time.  YAA is seeking leases for a variety of facilities owned by states and local governments in the D.C. metropolitan area.  </a:t>
            </a:r>
          </a:p>
          <a:p>
            <a:pPr marL="0" indent="0">
              <a:buNone/>
            </a:pPr>
            <a:r>
              <a:rPr lang="en-US" dirty="0" smtClean="0"/>
              <a:t>May Henry represent YAA in lease negotiations with Maryland state agencies?</a:t>
            </a:r>
            <a:endParaRPr lang="en-US" dirty="0"/>
          </a:p>
        </p:txBody>
      </p:sp>
      <p:sp>
        <p:nvSpPr>
          <p:cNvPr id="4" name="Title 1"/>
          <p:cNvSpPr>
            <a:spLocks noGrp="1"/>
          </p:cNvSpPr>
          <p:nvPr>
            <p:ph type="title"/>
          </p:nvPr>
        </p:nvSpPr>
        <p:spPr/>
        <p:txBody>
          <a:bodyPr>
            <a:normAutofit/>
          </a:bodyPr>
          <a:lstStyle/>
          <a:p>
            <a:r>
              <a:rPr lang="en-US" dirty="0" smtClean="0"/>
              <a:t>Application </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19</a:t>
            </a:fld>
            <a:endParaRPr lang="en-US" dirty="0"/>
          </a:p>
        </p:txBody>
      </p:sp>
      <p:sp>
        <p:nvSpPr>
          <p:cNvPr id="9" name="Rectangle 8"/>
          <p:cNvSpPr/>
          <p:nvPr/>
        </p:nvSpPr>
        <p:spPr>
          <a:xfrm>
            <a:off x="6018664" y="-1"/>
            <a:ext cx="3125336" cy="63341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640080" rIns="274320" rtlCol="0" anchor="t" anchorCtr="0"/>
          <a:lstStyle/>
          <a:p>
            <a:pPr marL="0" lvl="1">
              <a:lnSpc>
                <a:spcPct val="100000"/>
              </a:lnSpc>
              <a:spcBef>
                <a:spcPts val="0"/>
              </a:spcBef>
              <a:spcAft>
                <a:spcPts val="1200"/>
              </a:spcAft>
              <a:buClr>
                <a:schemeClr val="accent5">
                  <a:lumMod val="75000"/>
                </a:schemeClr>
              </a:buClr>
            </a:pPr>
            <a:r>
              <a:rPr lang="en-US" sz="1500" b="1" dirty="0">
                <a:solidFill>
                  <a:schemeClr val="accent2">
                    <a:lumMod val="75000"/>
                  </a:schemeClr>
                </a:solidFill>
                <a:latin typeface="Arial" panose="020B0604020202020204" pitchFamily="34" charset="0"/>
                <a:cs typeface="Arial" panose="020B0604020202020204" pitchFamily="34" charset="0"/>
              </a:rPr>
              <a:t>Elements of  205(a</a:t>
            </a:r>
            <a:r>
              <a:rPr lang="en-US" sz="1500" b="1" dirty="0" smtClean="0">
                <a:solidFill>
                  <a:schemeClr val="accent2">
                    <a:lumMod val="75000"/>
                  </a:schemeClr>
                </a:solidFill>
                <a:latin typeface="Arial" panose="020B0604020202020204" pitchFamily="34" charset="0"/>
                <a:cs typeface="Arial" panose="020B0604020202020204" pitchFamily="34" charset="0"/>
              </a:rPr>
              <a:t>)(2)</a:t>
            </a:r>
            <a:endParaRPr lang="en-US" sz="1500" b="1" dirty="0">
              <a:solidFill>
                <a:schemeClr val="accent2">
                  <a:lumMod val="75000"/>
                </a:schemeClr>
              </a:solidFill>
              <a:latin typeface="Arial" panose="020B0604020202020204" pitchFamily="34" charset="0"/>
              <a:cs typeface="Arial" panose="020B0604020202020204" pitchFamily="34" charset="0"/>
            </a:endParaRP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a:solidFill>
                  <a:schemeClr val="tx1">
                    <a:lumMod val="75000"/>
                    <a:lumOff val="25000"/>
                  </a:schemeClr>
                </a:solidFill>
                <a:latin typeface="Arial" panose="020B0604020202020204" pitchFamily="34" charset="0"/>
                <a:cs typeface="Arial" panose="020B0604020202020204" pitchFamily="34" charset="0"/>
              </a:rPr>
              <a:t>Officer or employee </a:t>
            </a:r>
            <a:endParaRPr lang="en-US" sz="1300" dirty="0" smtClean="0">
              <a:solidFill>
                <a:schemeClr val="tx1">
                  <a:lumMod val="75000"/>
                  <a:lumOff val="25000"/>
                </a:schemeClr>
              </a:solidFill>
              <a:latin typeface="Arial" panose="020B0604020202020204" pitchFamily="34" charset="0"/>
              <a:cs typeface="Arial" panose="020B0604020202020204" pitchFamily="34" charset="0"/>
            </a:endParaRPr>
          </a:p>
          <a:p>
            <a:pPr marL="0" lvl="1" indent="231775">
              <a:lnSpc>
                <a:spcPct val="100000"/>
              </a:lnSpc>
              <a:spcBef>
                <a:spcPts val="0"/>
              </a:spcBef>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Act as agent or attorney</a:t>
            </a:r>
          </a:p>
          <a:p>
            <a:pPr marL="228600" lvl="2" indent="231775">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Actual or apparent authority</a:t>
            </a:r>
          </a:p>
          <a:p>
            <a:pPr marL="228600" lvl="2" indent="231775">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Direct communication</a:t>
            </a:r>
          </a:p>
          <a:p>
            <a:pPr marL="228600" lvl="2" indent="231775">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Intent to influence</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For another</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b="1" dirty="0" smtClean="0">
                <a:solidFill>
                  <a:schemeClr val="accent2">
                    <a:lumMod val="75000"/>
                  </a:schemeClr>
                </a:solidFill>
                <a:latin typeface="Arial" panose="020B0604020202020204" pitchFamily="34" charset="0"/>
                <a:cs typeface="Arial" panose="020B0604020202020204" pitchFamily="34" charset="0"/>
              </a:rPr>
              <a:t>Before a Department, Agency, or Court</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connection with a covered matter</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which the U.S. is a party or has a direct and substantial interest</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Other than in the discharge of official duties</a:t>
            </a:r>
            <a:endParaRPr lang="en-US" sz="13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873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 U.S.C. </a:t>
            </a:r>
            <a:r>
              <a:rPr lang="en-US" dirty="0"/>
              <a:t>§ 205</a:t>
            </a:r>
            <a:r>
              <a:rPr lang="en-US" dirty="0" smtClean="0"/>
              <a:t>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80902779"/>
              </p:ext>
            </p:extLst>
          </p:nvPr>
        </p:nvGraphicFramePr>
        <p:xfrm>
          <a:off x="945790" y="1569486"/>
          <a:ext cx="7321639" cy="4312693"/>
        </p:xfrm>
        <a:graphic>
          <a:graphicData uri="http://schemas.openxmlformats.org/drawingml/2006/table">
            <a:tbl>
              <a:tblPr bandRow="1">
                <a:tableStyleId>{073A0DAA-6AF3-43AB-8588-CEC1D06C72B9}</a:tableStyleId>
              </a:tblPr>
              <a:tblGrid>
                <a:gridCol w="1257251"/>
                <a:gridCol w="6064388"/>
              </a:tblGrid>
              <a:tr h="641445">
                <a:tc>
                  <a:txBody>
                    <a:bodyPr/>
                    <a:lstStyle/>
                    <a:p>
                      <a:pPr marL="0" marR="0" algn="ctr">
                        <a:spcBef>
                          <a:spcPts val="0"/>
                        </a:spcBef>
                        <a:spcAft>
                          <a:spcPts val="0"/>
                        </a:spcAft>
                      </a:pPr>
                      <a:r>
                        <a:rPr lang="en-US" sz="1400" dirty="0" smtClean="0"/>
                        <a:t>(a)(1) </a:t>
                      </a:r>
                    </a:p>
                    <a:p>
                      <a:pPr marL="0" marR="0" algn="ctr">
                        <a:spcBef>
                          <a:spcPts val="0"/>
                        </a:spcBef>
                        <a:spcAft>
                          <a:spcPts val="0"/>
                        </a:spcAft>
                      </a:pPr>
                      <a:r>
                        <a:rPr lang="en-US" sz="1400" dirty="0" smtClean="0"/>
                        <a:t>Clause 1</a:t>
                      </a:r>
                      <a:endParaRPr lang="en-US" sz="1400" b="1" dirty="0">
                        <a:solidFill>
                          <a:schemeClr val="bg2"/>
                        </a:solidFill>
                        <a:latin typeface="Lucida Sans"/>
                        <a:ea typeface="Calibri"/>
                      </a:endParaRPr>
                    </a:p>
                  </a:txBody>
                  <a:tcPr marL="50508" marR="50508" marT="0" marB="0" anchor="ctr"/>
                </a:tc>
                <a:tc>
                  <a:txBody>
                    <a:bodyPr/>
                    <a:lstStyle/>
                    <a:p>
                      <a:pPr marL="0" marR="0" algn="l">
                        <a:spcBef>
                          <a:spcPts val="0"/>
                        </a:spcBef>
                        <a:spcAft>
                          <a:spcPts val="0"/>
                        </a:spcAft>
                      </a:pPr>
                      <a:r>
                        <a:rPr lang="en-US" sz="1400" u="none" kern="1200" dirty="0" smtClean="0">
                          <a:effectLst/>
                        </a:rPr>
                        <a:t>Bars employees, other than in the discharge</a:t>
                      </a:r>
                      <a:r>
                        <a:rPr lang="en-US" sz="1400" u="none" kern="1200" baseline="0" dirty="0" smtClean="0">
                          <a:effectLst/>
                        </a:rPr>
                        <a:t> of their official duties,</a:t>
                      </a:r>
                      <a:r>
                        <a:rPr lang="en-US" sz="1400" u="none" kern="1200" dirty="0" smtClean="0">
                          <a:effectLst/>
                        </a:rPr>
                        <a:t> from acting as agent</a:t>
                      </a:r>
                      <a:r>
                        <a:rPr lang="en-US" sz="1400" u="none" kern="1200" baseline="0" dirty="0" smtClean="0">
                          <a:effectLst/>
                        </a:rPr>
                        <a:t> or attorney for another for prosecuting any claims against the U.S.</a:t>
                      </a:r>
                      <a:endParaRPr lang="en-US" sz="1400" b="1" u="none" kern="1200" baseline="0" dirty="0" smtClean="0">
                        <a:solidFill>
                          <a:schemeClr val="bg1"/>
                        </a:solidFill>
                        <a:effectLst/>
                        <a:latin typeface="Lucida Sans"/>
                        <a:ea typeface="+mn-ea"/>
                        <a:cs typeface="+mn-cs"/>
                      </a:endParaRPr>
                    </a:p>
                  </a:txBody>
                  <a:tcPr marT="0" marB="0" anchor="ctr"/>
                </a:tc>
              </a:tr>
              <a:tr h="762041">
                <a:tc>
                  <a:txBody>
                    <a:bodyPr/>
                    <a:lstStyle/>
                    <a:p>
                      <a:pPr marL="0" marR="0" algn="ctr">
                        <a:spcBef>
                          <a:spcPts val="0"/>
                        </a:spcBef>
                        <a:spcAft>
                          <a:spcPts val="0"/>
                        </a:spcAft>
                      </a:pPr>
                      <a:r>
                        <a:rPr lang="en-US" sz="1400" dirty="0" smtClean="0"/>
                        <a:t>(a)(1)</a:t>
                      </a:r>
                    </a:p>
                    <a:p>
                      <a:pPr marL="0" marR="0" algn="ctr">
                        <a:spcBef>
                          <a:spcPts val="0"/>
                        </a:spcBef>
                        <a:spcAft>
                          <a:spcPts val="0"/>
                        </a:spcAft>
                      </a:pPr>
                      <a:r>
                        <a:rPr lang="en-US" sz="1400" dirty="0" smtClean="0"/>
                        <a:t>Clause</a:t>
                      </a:r>
                      <a:r>
                        <a:rPr lang="en-US" sz="1400" baseline="0" dirty="0" smtClean="0"/>
                        <a:t> 2</a:t>
                      </a:r>
                      <a:endParaRPr lang="en-US" sz="1400" b="1" dirty="0">
                        <a:solidFill>
                          <a:schemeClr val="bg2"/>
                        </a:solidFill>
                        <a:latin typeface="Lucida Sans"/>
                        <a:ea typeface="Calibri"/>
                      </a:endParaRPr>
                    </a:p>
                  </a:txBody>
                  <a:tcPr marL="50508" marR="50508" marT="0" marB="0" anchor="ctr"/>
                </a:tc>
                <a:tc>
                  <a:txBody>
                    <a:bodyPr/>
                    <a:lstStyle/>
                    <a:p>
                      <a:pPr marL="0" marR="0" algn="l">
                        <a:spcBef>
                          <a:spcPts val="0"/>
                        </a:spcBef>
                        <a:spcAft>
                          <a:spcPts val="0"/>
                        </a:spcAft>
                      </a:pPr>
                      <a:r>
                        <a:rPr lang="en-US" sz="1400" u="none" kern="1200" dirty="0" smtClean="0">
                          <a:effectLst/>
                        </a:rPr>
                        <a:t>Bars employees, other than in the discharge</a:t>
                      </a:r>
                      <a:r>
                        <a:rPr lang="en-US" sz="1400" u="none" kern="1200" baseline="0" dirty="0" smtClean="0">
                          <a:effectLst/>
                        </a:rPr>
                        <a:t> of their official duties,</a:t>
                      </a:r>
                      <a:r>
                        <a:rPr lang="en-US" sz="1400" u="none" kern="1200" dirty="0" smtClean="0">
                          <a:effectLst/>
                        </a:rPr>
                        <a:t> from receiving any compensation in consideration of assistance in the prosecution of a claim against the U.S.</a:t>
                      </a:r>
                      <a:endParaRPr lang="en-US" sz="1400" b="1" u="none" dirty="0">
                        <a:solidFill>
                          <a:schemeClr val="bg1"/>
                        </a:solidFill>
                        <a:latin typeface="Lucida Sans"/>
                        <a:ea typeface="Calibri"/>
                      </a:endParaRPr>
                    </a:p>
                  </a:txBody>
                  <a:tcPr marT="0" marB="0" anchor="ctr"/>
                </a:tc>
              </a:tr>
              <a:tr h="1003831">
                <a:tc>
                  <a:txBody>
                    <a:bodyPr/>
                    <a:lstStyle/>
                    <a:p>
                      <a:pPr marL="0" marR="0" algn="ctr">
                        <a:spcBef>
                          <a:spcPts val="0"/>
                        </a:spcBef>
                        <a:spcAft>
                          <a:spcPts val="0"/>
                        </a:spcAft>
                      </a:pPr>
                      <a:r>
                        <a:rPr lang="en-US" sz="1400" dirty="0" smtClean="0"/>
                        <a:t>(a)(2)</a:t>
                      </a:r>
                      <a:endParaRPr lang="en-US" sz="1400" b="1" dirty="0">
                        <a:solidFill>
                          <a:schemeClr val="bg2"/>
                        </a:solidFill>
                        <a:latin typeface="Lucida Sans"/>
                        <a:ea typeface="Calibri"/>
                      </a:endParaRPr>
                    </a:p>
                  </a:txBody>
                  <a:tcPr marL="50508" marR="50508" marT="0" marB="0" anchor="ctr"/>
                </a:tc>
                <a:tc>
                  <a:txBody>
                    <a:bodyPr/>
                    <a:lstStyle/>
                    <a:p>
                      <a:pPr marL="0" marR="0" algn="l">
                        <a:spcBef>
                          <a:spcPts val="0"/>
                        </a:spcBef>
                        <a:spcAft>
                          <a:spcPts val="0"/>
                        </a:spcAft>
                      </a:pPr>
                      <a:r>
                        <a:rPr lang="en-US" sz="1400" u="none" dirty="0" smtClean="0"/>
                        <a:t>Bars employees, </a:t>
                      </a:r>
                      <a:r>
                        <a:rPr lang="en-US" sz="1400" u="none" kern="1200" dirty="0" smtClean="0">
                          <a:effectLst/>
                        </a:rPr>
                        <a:t>other than in the discharge</a:t>
                      </a:r>
                      <a:r>
                        <a:rPr lang="en-US" sz="1400" u="none" kern="1200" baseline="0" dirty="0" smtClean="0">
                          <a:effectLst/>
                        </a:rPr>
                        <a:t> of their official duties,</a:t>
                      </a:r>
                      <a:r>
                        <a:rPr lang="en-US" sz="1400" u="none" dirty="0" smtClean="0"/>
                        <a:t> from acting as agent</a:t>
                      </a:r>
                      <a:r>
                        <a:rPr lang="en-US" sz="1400" u="none" baseline="0" dirty="0" smtClean="0"/>
                        <a:t> or attorney for another before any department, agency, or court in connection with a covered matter in which the U.S. is a party or has a direct and substantial interest.</a:t>
                      </a:r>
                      <a:endParaRPr lang="en-US" sz="1400" b="1" u="none" dirty="0">
                        <a:solidFill>
                          <a:schemeClr val="bg1"/>
                        </a:solidFill>
                        <a:latin typeface="Lucida Sans"/>
                        <a:ea typeface="Calibri"/>
                      </a:endParaRPr>
                    </a:p>
                  </a:txBody>
                  <a:tcPr marT="0" marB="0" anchor="ctr"/>
                </a:tc>
              </a:tr>
              <a:tr h="646573">
                <a:tc>
                  <a:txBody>
                    <a:bodyPr/>
                    <a:lstStyle/>
                    <a:p>
                      <a:pPr marL="0" marR="0" algn="ctr">
                        <a:spcBef>
                          <a:spcPts val="0"/>
                        </a:spcBef>
                        <a:spcAft>
                          <a:spcPts val="0"/>
                        </a:spcAft>
                      </a:pPr>
                      <a:r>
                        <a:rPr lang="en-US" sz="1400" dirty="0" smtClean="0"/>
                        <a:t>(b)</a:t>
                      </a:r>
                      <a:endParaRPr lang="en-US" sz="1400" b="1" dirty="0">
                        <a:solidFill>
                          <a:schemeClr val="bg2"/>
                        </a:solidFill>
                        <a:latin typeface="Lucida Sans"/>
                        <a:ea typeface="Calibri"/>
                      </a:endParaRPr>
                    </a:p>
                  </a:txBody>
                  <a:tcPr marL="50508" marR="50508"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kern="1200" dirty="0" smtClean="0">
                          <a:effectLst/>
                        </a:rPr>
                        <a:t>Prohibitions</a:t>
                      </a:r>
                      <a:r>
                        <a:rPr lang="en-US" sz="1400" u="none" kern="1200" baseline="0" dirty="0" smtClean="0">
                          <a:effectLst/>
                        </a:rPr>
                        <a:t> applicable to employees of </a:t>
                      </a:r>
                      <a:r>
                        <a:rPr lang="en-US" sz="1400" u="none" kern="1200" dirty="0" smtClean="0">
                          <a:effectLst/>
                        </a:rPr>
                        <a:t>D.C. </a:t>
                      </a:r>
                      <a:r>
                        <a:rPr lang="en-US" sz="1400" u="none" kern="1200" baseline="0" dirty="0" smtClean="0">
                          <a:effectLst/>
                        </a:rPr>
                        <a:t>in connection with claims against D.C. and matters in which D.C. is a party of has a direct and substantial interest</a:t>
                      </a:r>
                      <a:endParaRPr lang="en-US" sz="1400" b="1" u="none" kern="1200" dirty="0" smtClean="0">
                        <a:solidFill>
                          <a:schemeClr val="bg1"/>
                        </a:solidFill>
                        <a:effectLst/>
                        <a:latin typeface="Lucida Sans"/>
                        <a:ea typeface="+mn-ea"/>
                        <a:cs typeface="+mn-cs"/>
                      </a:endParaRPr>
                    </a:p>
                  </a:txBody>
                  <a:tcPr marT="0" marB="0" anchor="ctr"/>
                </a:tc>
              </a:tr>
              <a:tr h="561908">
                <a:tc>
                  <a:txBody>
                    <a:bodyPr/>
                    <a:lstStyle/>
                    <a:p>
                      <a:pPr marL="0" marR="0" algn="ctr">
                        <a:spcBef>
                          <a:spcPts val="0"/>
                        </a:spcBef>
                        <a:spcAft>
                          <a:spcPts val="0"/>
                        </a:spcAft>
                      </a:pPr>
                      <a:r>
                        <a:rPr lang="en-US" sz="1400" dirty="0" smtClean="0"/>
                        <a:t>(c)</a:t>
                      </a:r>
                      <a:endParaRPr lang="en-US" sz="1400" b="1" dirty="0">
                        <a:solidFill>
                          <a:schemeClr val="bg2"/>
                        </a:solidFill>
                        <a:latin typeface="Lucida Sans"/>
                        <a:ea typeface="Calibri"/>
                      </a:endParaRPr>
                    </a:p>
                  </a:txBody>
                  <a:tcPr marL="50508" marR="50508" marT="0" marB="0" anchor="ctr"/>
                </a:tc>
                <a:tc>
                  <a:txBody>
                    <a:bodyPr/>
                    <a:lstStyle/>
                    <a:p>
                      <a:pPr marL="0" marR="0" algn="l">
                        <a:spcBef>
                          <a:spcPts val="0"/>
                        </a:spcBef>
                        <a:spcAft>
                          <a:spcPts val="0"/>
                        </a:spcAft>
                      </a:pPr>
                      <a:r>
                        <a:rPr lang="en-US" sz="1400" u="none" dirty="0" smtClean="0"/>
                        <a:t>Provides that all SGEs are</a:t>
                      </a:r>
                      <a:r>
                        <a:rPr lang="en-US" sz="1400" u="none" baseline="0" dirty="0" smtClean="0"/>
                        <a:t> subject to section 205(a) and (b) only in relation to certain covered matters involving specific parties</a:t>
                      </a:r>
                      <a:endParaRPr lang="en-US" sz="1400" b="1" u="none" dirty="0">
                        <a:solidFill>
                          <a:schemeClr val="bg1"/>
                        </a:solidFill>
                        <a:latin typeface="Lucida Sans"/>
                        <a:ea typeface="Calibri"/>
                      </a:endParaRPr>
                    </a:p>
                  </a:txBody>
                  <a:tcPr marT="0" marB="0" anchor="ctr"/>
                </a:tc>
              </a:tr>
              <a:tr h="342053">
                <a:tc>
                  <a:txBody>
                    <a:bodyPr/>
                    <a:lstStyle/>
                    <a:p>
                      <a:pPr marL="0" marR="0" algn="ctr">
                        <a:spcBef>
                          <a:spcPts val="0"/>
                        </a:spcBef>
                        <a:spcAft>
                          <a:spcPts val="0"/>
                        </a:spcAft>
                      </a:pPr>
                      <a:r>
                        <a:rPr lang="en-US" sz="1400" dirty="0" smtClean="0"/>
                        <a:t>(d)-(g); (i)</a:t>
                      </a:r>
                      <a:endParaRPr lang="en-US" sz="1400" b="1" dirty="0">
                        <a:solidFill>
                          <a:schemeClr val="bg2"/>
                        </a:solidFill>
                        <a:latin typeface="Lucida Sans"/>
                        <a:ea typeface="Calibri"/>
                      </a:endParaRPr>
                    </a:p>
                  </a:txBody>
                  <a:tcPr marL="50508" marR="50508" marT="0" marB="0" anchor="ctr"/>
                </a:tc>
                <a:tc>
                  <a:txBody>
                    <a:bodyPr/>
                    <a:lstStyle/>
                    <a:p>
                      <a:pPr marL="0" marR="0" algn="l">
                        <a:spcBef>
                          <a:spcPts val="0"/>
                        </a:spcBef>
                        <a:spcAft>
                          <a:spcPts val="0"/>
                        </a:spcAft>
                      </a:pPr>
                      <a:r>
                        <a:rPr lang="en-US" sz="1400" u="none" kern="1200" dirty="0" smtClean="0">
                          <a:effectLst/>
                        </a:rPr>
                        <a:t>Exceptions</a:t>
                      </a:r>
                      <a:endParaRPr lang="en-US" sz="1400" b="1" u="none" dirty="0">
                        <a:solidFill>
                          <a:schemeClr val="bg1"/>
                        </a:solidFill>
                        <a:latin typeface="Lucida Sans"/>
                        <a:ea typeface="Calibri"/>
                      </a:endParaRPr>
                    </a:p>
                  </a:txBody>
                  <a:tcPr marT="0" marB="0" anchor="ctr"/>
                </a:tc>
              </a:tr>
              <a:tr h="354842">
                <a:tc>
                  <a:txBody>
                    <a:bodyPr/>
                    <a:lstStyle/>
                    <a:p>
                      <a:pPr marL="0" marR="0" algn="ctr">
                        <a:spcBef>
                          <a:spcPts val="0"/>
                        </a:spcBef>
                        <a:spcAft>
                          <a:spcPts val="0"/>
                        </a:spcAft>
                      </a:pPr>
                      <a:r>
                        <a:rPr lang="en-US" sz="1400" dirty="0" smtClean="0"/>
                        <a:t>(h)</a:t>
                      </a:r>
                      <a:endParaRPr lang="en-US" sz="1400" b="1" dirty="0">
                        <a:solidFill>
                          <a:schemeClr val="bg2"/>
                        </a:solidFill>
                        <a:latin typeface="Lucida Sans"/>
                        <a:ea typeface="Calibri"/>
                      </a:endParaRPr>
                    </a:p>
                  </a:txBody>
                  <a:tcPr marL="50508" marR="50508" marT="0" marB="0" anchor="ctr"/>
                </a:tc>
                <a:tc>
                  <a:txBody>
                    <a:bodyPr/>
                    <a:lstStyle/>
                    <a:p>
                      <a:pPr marL="0" marR="0" algn="l">
                        <a:spcBef>
                          <a:spcPts val="0"/>
                        </a:spcBef>
                        <a:spcAft>
                          <a:spcPts val="0"/>
                        </a:spcAft>
                      </a:pPr>
                      <a:r>
                        <a:rPr lang="en-US" sz="1400" u="none" dirty="0" smtClean="0"/>
                        <a:t>Definition</a:t>
                      </a:r>
                      <a:r>
                        <a:rPr lang="en-US" sz="1400" u="none" baseline="0" dirty="0" smtClean="0"/>
                        <a:t> of “covered matter”</a:t>
                      </a:r>
                      <a:endParaRPr lang="en-US" sz="1400" b="1" u="none" dirty="0">
                        <a:solidFill>
                          <a:schemeClr val="bg1"/>
                        </a:solidFill>
                        <a:latin typeface="Lucida Sans"/>
                        <a:ea typeface="Calibri"/>
                      </a:endParaRPr>
                    </a:p>
                  </a:txBody>
                  <a:tcPr marT="0" marB="0" anchor="ctr"/>
                </a:tc>
              </a:tr>
            </a:tbl>
          </a:graphicData>
        </a:graphic>
      </p:graphicFrame>
      <p:sp>
        <p:nvSpPr>
          <p:cNvPr id="6" name="Slide Number Placeholder 5"/>
          <p:cNvSpPr>
            <a:spLocks noGrp="1"/>
          </p:cNvSpPr>
          <p:nvPr>
            <p:ph type="sldNum" sz="quarter" idx="12"/>
          </p:nvPr>
        </p:nvSpPr>
        <p:spPr/>
        <p:txBody>
          <a:bodyPr/>
          <a:lstStyle/>
          <a:p>
            <a:fld id="{6113E31D-E2AB-40D1-8B51-AFA5AFEF393A}" type="slidenum">
              <a:rPr lang="en-US" smtClean="0"/>
              <a:pPr/>
              <a:t>2</a:t>
            </a:fld>
            <a:endParaRPr lang="en-US" dirty="0"/>
          </a:p>
        </p:txBody>
      </p:sp>
    </p:spTree>
    <p:extLst>
      <p:ext uri="{BB962C8B-B14F-4D97-AF65-F5344CB8AC3E}">
        <p14:creationId xmlns:p14="http://schemas.microsoft.com/office/powerpoint/2010/main" val="104405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581934" y="887104"/>
            <a:ext cx="723332" cy="928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2959" y="1501253"/>
            <a:ext cx="4754880" cy="2080147"/>
          </a:xfrm>
        </p:spPr>
        <p:txBody>
          <a:bodyPr lIns="91440" rIns="91440">
            <a:normAutofit/>
          </a:bodyPr>
          <a:lstStyle/>
          <a:p>
            <a:pPr marL="0" indent="0">
              <a:buNone/>
            </a:pPr>
            <a:r>
              <a:rPr lang="en-US" dirty="0" smtClean="0"/>
              <a:t>Henry, an attorney at the NRC, volunteers at the nonprofit Youth Athletics and Arts, Inc. (YAA) in his spare time.  YAA is seeking leases for a variety of facilities owned by states and local governments in the D.C. metropolitan area.  </a:t>
            </a:r>
          </a:p>
          <a:p>
            <a:pPr marL="0" indent="0">
              <a:buNone/>
            </a:pPr>
            <a:endParaRPr lang="en-US" dirty="0" smtClean="0"/>
          </a:p>
        </p:txBody>
      </p:sp>
      <p:sp>
        <p:nvSpPr>
          <p:cNvPr id="4" name="Title 1"/>
          <p:cNvSpPr>
            <a:spLocks noGrp="1"/>
          </p:cNvSpPr>
          <p:nvPr>
            <p:ph type="title"/>
          </p:nvPr>
        </p:nvSpPr>
        <p:spPr/>
        <p:txBody>
          <a:bodyPr>
            <a:normAutofit/>
          </a:bodyPr>
          <a:lstStyle/>
          <a:p>
            <a:r>
              <a:rPr lang="en-US" dirty="0" smtClean="0"/>
              <a:t>Application </a:t>
            </a:r>
            <a:endParaRPr lang="en-US" dirty="0"/>
          </a:p>
        </p:txBody>
      </p:sp>
      <p:sp>
        <p:nvSpPr>
          <p:cNvPr id="7" name="Slide Number Placeholder 6"/>
          <p:cNvSpPr>
            <a:spLocks noGrp="1"/>
          </p:cNvSpPr>
          <p:nvPr>
            <p:ph type="sldNum" sz="quarter" idx="12"/>
          </p:nvPr>
        </p:nvSpPr>
        <p:spPr/>
        <p:txBody>
          <a:bodyPr/>
          <a:lstStyle/>
          <a:p>
            <a:fld id="{6113E31D-E2AB-40D1-8B51-AFA5AFEF393A}" type="slidenum">
              <a:rPr lang="en-US" smtClean="0"/>
              <a:pPr/>
              <a:t>20</a:t>
            </a:fld>
            <a:endParaRPr lang="en-US" dirty="0"/>
          </a:p>
        </p:txBody>
      </p:sp>
      <p:sp>
        <p:nvSpPr>
          <p:cNvPr id="9" name="Rectangle 8"/>
          <p:cNvSpPr/>
          <p:nvPr/>
        </p:nvSpPr>
        <p:spPr>
          <a:xfrm>
            <a:off x="6018664" y="-1"/>
            <a:ext cx="3125336" cy="63341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640080" rIns="274320" rtlCol="0" anchor="t" anchorCtr="0"/>
          <a:lstStyle/>
          <a:p>
            <a:pPr marL="0" lvl="1">
              <a:lnSpc>
                <a:spcPct val="100000"/>
              </a:lnSpc>
              <a:spcBef>
                <a:spcPts val="0"/>
              </a:spcBef>
              <a:spcAft>
                <a:spcPts val="1200"/>
              </a:spcAft>
              <a:buClr>
                <a:schemeClr val="accent5">
                  <a:lumMod val="75000"/>
                </a:schemeClr>
              </a:buClr>
            </a:pPr>
            <a:r>
              <a:rPr lang="en-US" sz="1500" b="1" dirty="0">
                <a:solidFill>
                  <a:schemeClr val="accent2">
                    <a:lumMod val="75000"/>
                  </a:schemeClr>
                </a:solidFill>
                <a:latin typeface="Arial" panose="020B0604020202020204" pitchFamily="34" charset="0"/>
                <a:cs typeface="Arial" panose="020B0604020202020204" pitchFamily="34" charset="0"/>
              </a:rPr>
              <a:t>Elements of  205(a</a:t>
            </a:r>
            <a:r>
              <a:rPr lang="en-US" sz="1500" b="1" dirty="0" smtClean="0">
                <a:solidFill>
                  <a:schemeClr val="accent2">
                    <a:lumMod val="75000"/>
                  </a:schemeClr>
                </a:solidFill>
                <a:latin typeface="Arial" panose="020B0604020202020204" pitchFamily="34" charset="0"/>
                <a:cs typeface="Arial" panose="020B0604020202020204" pitchFamily="34" charset="0"/>
              </a:rPr>
              <a:t>)(2)</a:t>
            </a:r>
            <a:endParaRPr lang="en-US" sz="1500" b="1" dirty="0">
              <a:solidFill>
                <a:schemeClr val="accent2">
                  <a:lumMod val="75000"/>
                </a:schemeClr>
              </a:solidFill>
              <a:latin typeface="Arial" panose="020B0604020202020204" pitchFamily="34" charset="0"/>
              <a:cs typeface="Arial" panose="020B0604020202020204" pitchFamily="34" charset="0"/>
            </a:endParaRP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a:solidFill>
                  <a:schemeClr val="tx1">
                    <a:lumMod val="75000"/>
                    <a:lumOff val="25000"/>
                  </a:schemeClr>
                </a:solidFill>
                <a:latin typeface="Arial" panose="020B0604020202020204" pitchFamily="34" charset="0"/>
                <a:cs typeface="Arial" panose="020B0604020202020204" pitchFamily="34" charset="0"/>
              </a:rPr>
              <a:t>Officer or employee </a:t>
            </a:r>
            <a:endParaRPr lang="en-US" sz="1300" dirty="0" smtClean="0">
              <a:solidFill>
                <a:schemeClr val="tx1">
                  <a:lumMod val="75000"/>
                  <a:lumOff val="25000"/>
                </a:schemeClr>
              </a:solidFill>
              <a:latin typeface="Arial" panose="020B0604020202020204" pitchFamily="34" charset="0"/>
              <a:cs typeface="Arial" panose="020B0604020202020204" pitchFamily="34" charset="0"/>
            </a:endParaRPr>
          </a:p>
          <a:p>
            <a:pPr marL="0" lvl="1" indent="231775">
              <a:lnSpc>
                <a:spcPct val="100000"/>
              </a:lnSpc>
              <a:spcBef>
                <a:spcPts val="0"/>
              </a:spcBef>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Act as agent or attorney</a:t>
            </a:r>
          </a:p>
          <a:p>
            <a:pPr marL="228600" lvl="2" indent="231775">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Actual or apparent authority</a:t>
            </a:r>
          </a:p>
          <a:p>
            <a:pPr marL="228600" lvl="2" indent="231775">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Direct communication</a:t>
            </a:r>
          </a:p>
          <a:p>
            <a:pPr marL="228600" lvl="2" indent="231775">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Intent to influence</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For another</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b="1" dirty="0" smtClean="0">
                <a:solidFill>
                  <a:schemeClr val="accent2">
                    <a:lumMod val="75000"/>
                  </a:schemeClr>
                </a:solidFill>
                <a:latin typeface="Arial" panose="020B0604020202020204" pitchFamily="34" charset="0"/>
                <a:cs typeface="Arial" panose="020B0604020202020204" pitchFamily="34" charset="0"/>
              </a:rPr>
              <a:t>Before a Department, Agency, or Court</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connection with a covered matter</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which the U.S. is a party or has a direct and substantial interest</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Other than in the discharge of official duties</a:t>
            </a:r>
            <a:endParaRPr lang="en-US" sz="13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TextBox 1"/>
          <p:cNvSpPr txBox="1"/>
          <p:nvPr/>
        </p:nvSpPr>
        <p:spPr>
          <a:xfrm>
            <a:off x="822960" y="3529584"/>
            <a:ext cx="4754880" cy="707886"/>
          </a:xfrm>
          <a:prstGeom prst="rect">
            <a:avLst/>
          </a:prstGeom>
          <a:noFill/>
        </p:spPr>
        <p:txBody>
          <a:bodyPr wrap="square" rtlCol="0">
            <a:spAutoFit/>
          </a:bodyPr>
          <a:lstStyle/>
          <a:p>
            <a:r>
              <a:rPr lang="en-US" sz="2000" dirty="0">
                <a:solidFill>
                  <a:schemeClr val="tx1">
                    <a:lumMod val="75000"/>
                    <a:lumOff val="25000"/>
                  </a:schemeClr>
                </a:solidFill>
              </a:rPr>
              <a:t>May Henry represent YAA in lease negotiations with D.C. agencies</a:t>
            </a:r>
            <a:r>
              <a:rPr lang="en-US" sz="2000" dirty="0" smtClean="0">
                <a:solidFill>
                  <a:schemeClr val="tx1">
                    <a:lumMod val="75000"/>
                    <a:lumOff val="25000"/>
                  </a:schemeClr>
                </a:solidFill>
              </a:rPr>
              <a:t>?</a:t>
            </a:r>
            <a:endParaRPr lang="en-US" sz="2000" dirty="0">
              <a:solidFill>
                <a:schemeClr val="tx1">
                  <a:lumMod val="75000"/>
                  <a:lumOff val="25000"/>
                </a:schemeClr>
              </a:solidFill>
            </a:endParaRPr>
          </a:p>
        </p:txBody>
      </p:sp>
    </p:spTree>
    <p:extLst>
      <p:ext uri="{BB962C8B-B14F-4D97-AF65-F5344CB8AC3E}">
        <p14:creationId xmlns:p14="http://schemas.microsoft.com/office/powerpoint/2010/main" val="66469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581934" y="887104"/>
            <a:ext cx="723332" cy="928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2959" y="1501254"/>
            <a:ext cx="4754880" cy="4367840"/>
          </a:xfrm>
        </p:spPr>
        <p:txBody>
          <a:bodyPr lIns="91440" rIns="91440"/>
          <a:lstStyle/>
          <a:p>
            <a:pPr marL="0" indent="0">
              <a:buNone/>
            </a:pPr>
            <a:r>
              <a:rPr lang="en-US" dirty="0" smtClean="0"/>
              <a:t>If disagreements arise about the terms of the leases, may Henry represent YAA in Maryland and D.C. courts? </a:t>
            </a:r>
            <a:endParaRPr lang="en-US" dirty="0"/>
          </a:p>
        </p:txBody>
      </p:sp>
      <p:sp>
        <p:nvSpPr>
          <p:cNvPr id="4" name="Title 1"/>
          <p:cNvSpPr>
            <a:spLocks noGrp="1"/>
          </p:cNvSpPr>
          <p:nvPr>
            <p:ph type="title"/>
          </p:nvPr>
        </p:nvSpPr>
        <p:spPr/>
        <p:txBody>
          <a:bodyPr>
            <a:normAutofit/>
          </a:bodyPr>
          <a:lstStyle/>
          <a:p>
            <a:r>
              <a:rPr lang="en-US" dirty="0" smtClean="0"/>
              <a:t>Application </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21</a:t>
            </a:fld>
            <a:endParaRPr lang="en-US" dirty="0"/>
          </a:p>
        </p:txBody>
      </p:sp>
      <p:sp>
        <p:nvSpPr>
          <p:cNvPr id="8" name="Rectangle 7"/>
          <p:cNvSpPr/>
          <p:nvPr/>
        </p:nvSpPr>
        <p:spPr>
          <a:xfrm>
            <a:off x="6018664" y="-1"/>
            <a:ext cx="3125336" cy="63341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640080" rIns="274320" rtlCol="0" anchor="t" anchorCtr="0"/>
          <a:lstStyle/>
          <a:p>
            <a:pPr marL="0" lvl="1">
              <a:lnSpc>
                <a:spcPct val="100000"/>
              </a:lnSpc>
              <a:spcBef>
                <a:spcPts val="0"/>
              </a:spcBef>
              <a:spcAft>
                <a:spcPts val="1200"/>
              </a:spcAft>
              <a:buClr>
                <a:schemeClr val="accent5">
                  <a:lumMod val="75000"/>
                </a:schemeClr>
              </a:buClr>
            </a:pPr>
            <a:r>
              <a:rPr lang="en-US" sz="1500" b="1" dirty="0">
                <a:solidFill>
                  <a:schemeClr val="accent2">
                    <a:lumMod val="75000"/>
                  </a:schemeClr>
                </a:solidFill>
                <a:latin typeface="Arial" panose="020B0604020202020204" pitchFamily="34" charset="0"/>
                <a:cs typeface="Arial" panose="020B0604020202020204" pitchFamily="34" charset="0"/>
              </a:rPr>
              <a:t>Elements of  205(a</a:t>
            </a:r>
            <a:r>
              <a:rPr lang="en-US" sz="1500" b="1" dirty="0" smtClean="0">
                <a:solidFill>
                  <a:schemeClr val="accent2">
                    <a:lumMod val="75000"/>
                  </a:schemeClr>
                </a:solidFill>
                <a:latin typeface="Arial" panose="020B0604020202020204" pitchFamily="34" charset="0"/>
                <a:cs typeface="Arial" panose="020B0604020202020204" pitchFamily="34" charset="0"/>
              </a:rPr>
              <a:t>)(2)</a:t>
            </a:r>
            <a:endParaRPr lang="en-US" sz="1500" b="1" dirty="0">
              <a:solidFill>
                <a:schemeClr val="accent2">
                  <a:lumMod val="75000"/>
                </a:schemeClr>
              </a:solidFill>
              <a:latin typeface="Arial" panose="020B0604020202020204" pitchFamily="34" charset="0"/>
              <a:cs typeface="Arial" panose="020B0604020202020204" pitchFamily="34" charset="0"/>
            </a:endParaRP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a:solidFill>
                  <a:schemeClr val="tx1">
                    <a:lumMod val="75000"/>
                    <a:lumOff val="25000"/>
                  </a:schemeClr>
                </a:solidFill>
                <a:latin typeface="Arial" panose="020B0604020202020204" pitchFamily="34" charset="0"/>
                <a:cs typeface="Arial" panose="020B0604020202020204" pitchFamily="34" charset="0"/>
              </a:rPr>
              <a:t>Officer or employee </a:t>
            </a:r>
            <a:endParaRPr lang="en-US" sz="1300" dirty="0" smtClean="0">
              <a:solidFill>
                <a:schemeClr val="tx1">
                  <a:lumMod val="75000"/>
                  <a:lumOff val="25000"/>
                </a:schemeClr>
              </a:solidFill>
              <a:latin typeface="Arial" panose="020B0604020202020204" pitchFamily="34" charset="0"/>
              <a:cs typeface="Arial" panose="020B0604020202020204" pitchFamily="34" charset="0"/>
            </a:endParaRPr>
          </a:p>
          <a:p>
            <a:pPr marL="0" lvl="1" indent="231775">
              <a:lnSpc>
                <a:spcPct val="100000"/>
              </a:lnSpc>
              <a:spcBef>
                <a:spcPts val="0"/>
              </a:spcBef>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Act as agent or attorney</a:t>
            </a:r>
          </a:p>
          <a:p>
            <a:pPr marL="228600" lvl="2" indent="231775">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Actual or apparent authority</a:t>
            </a:r>
          </a:p>
          <a:p>
            <a:pPr marL="228600" lvl="2" indent="231775">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Direct communication</a:t>
            </a:r>
          </a:p>
          <a:p>
            <a:pPr marL="228600" lvl="2" indent="231775">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Intent to influence</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For another</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b="1" dirty="0" smtClean="0">
                <a:solidFill>
                  <a:schemeClr val="accent2">
                    <a:lumMod val="75000"/>
                  </a:schemeClr>
                </a:solidFill>
                <a:latin typeface="Arial" panose="020B0604020202020204" pitchFamily="34" charset="0"/>
                <a:cs typeface="Arial" panose="020B0604020202020204" pitchFamily="34" charset="0"/>
              </a:rPr>
              <a:t>Before a Department, Agency, or Court</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connection with a covered matter</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which the U.S. is a party or has a direct and substantial interest</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Other than in the discharge of official duties</a:t>
            </a:r>
            <a:endParaRPr lang="en-US" sz="13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152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581934" y="887104"/>
            <a:ext cx="723332" cy="928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2959" y="1501254"/>
            <a:ext cx="4754880" cy="4367840"/>
          </a:xfrm>
        </p:spPr>
        <p:txBody>
          <a:bodyPr lIns="91440" rIns="91440"/>
          <a:lstStyle/>
          <a:p>
            <a:pPr marL="0" indent="0">
              <a:buNone/>
            </a:pPr>
            <a:r>
              <a:rPr lang="en-US" dirty="0" smtClean="0"/>
              <a:t>Henry has been granted administrative leave to represent YAA in the lease dispute during office hours, consistent with the agency’s pro bono policy.  </a:t>
            </a:r>
            <a:endParaRPr lang="en-US" dirty="0"/>
          </a:p>
        </p:txBody>
      </p:sp>
      <p:sp>
        <p:nvSpPr>
          <p:cNvPr id="4" name="Title 1"/>
          <p:cNvSpPr>
            <a:spLocks noGrp="1"/>
          </p:cNvSpPr>
          <p:nvPr>
            <p:ph type="title"/>
          </p:nvPr>
        </p:nvSpPr>
        <p:spPr/>
        <p:txBody>
          <a:bodyPr>
            <a:normAutofit/>
          </a:bodyPr>
          <a:lstStyle/>
          <a:p>
            <a:r>
              <a:rPr lang="en-US" dirty="0" smtClean="0"/>
              <a:t>Application </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22</a:t>
            </a:fld>
            <a:endParaRPr lang="en-US" dirty="0"/>
          </a:p>
        </p:txBody>
      </p:sp>
      <p:sp>
        <p:nvSpPr>
          <p:cNvPr id="8" name="Rectangle 7"/>
          <p:cNvSpPr/>
          <p:nvPr/>
        </p:nvSpPr>
        <p:spPr>
          <a:xfrm>
            <a:off x="6018664" y="-1"/>
            <a:ext cx="3125336" cy="63341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640080" rIns="274320" rtlCol="0" anchor="t" anchorCtr="0"/>
          <a:lstStyle/>
          <a:p>
            <a:pPr marL="0" lvl="1">
              <a:lnSpc>
                <a:spcPct val="100000"/>
              </a:lnSpc>
              <a:spcBef>
                <a:spcPts val="0"/>
              </a:spcBef>
              <a:spcAft>
                <a:spcPts val="1200"/>
              </a:spcAft>
              <a:buClr>
                <a:schemeClr val="accent5">
                  <a:lumMod val="75000"/>
                </a:schemeClr>
              </a:buClr>
            </a:pPr>
            <a:r>
              <a:rPr lang="en-US" sz="1500" b="1" dirty="0">
                <a:solidFill>
                  <a:schemeClr val="accent2">
                    <a:lumMod val="75000"/>
                  </a:schemeClr>
                </a:solidFill>
                <a:latin typeface="Arial" panose="020B0604020202020204" pitchFamily="34" charset="0"/>
                <a:cs typeface="Arial" panose="020B0604020202020204" pitchFamily="34" charset="0"/>
              </a:rPr>
              <a:t>Elements of  205(a</a:t>
            </a:r>
            <a:r>
              <a:rPr lang="en-US" sz="1500" b="1" dirty="0" smtClean="0">
                <a:solidFill>
                  <a:schemeClr val="accent2">
                    <a:lumMod val="75000"/>
                  </a:schemeClr>
                </a:solidFill>
                <a:latin typeface="Arial" panose="020B0604020202020204" pitchFamily="34" charset="0"/>
                <a:cs typeface="Arial" panose="020B0604020202020204" pitchFamily="34" charset="0"/>
              </a:rPr>
              <a:t>)(2)</a:t>
            </a:r>
            <a:endParaRPr lang="en-US" sz="1500" b="1" dirty="0">
              <a:solidFill>
                <a:schemeClr val="accent2">
                  <a:lumMod val="75000"/>
                </a:schemeClr>
              </a:solidFill>
              <a:latin typeface="Arial" panose="020B0604020202020204" pitchFamily="34" charset="0"/>
              <a:cs typeface="Arial" panose="020B0604020202020204" pitchFamily="34" charset="0"/>
            </a:endParaRP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a:solidFill>
                  <a:schemeClr val="tx1">
                    <a:lumMod val="75000"/>
                    <a:lumOff val="25000"/>
                  </a:schemeClr>
                </a:solidFill>
                <a:latin typeface="Arial" panose="020B0604020202020204" pitchFamily="34" charset="0"/>
                <a:cs typeface="Arial" panose="020B0604020202020204" pitchFamily="34" charset="0"/>
              </a:rPr>
              <a:t>Officer or employee </a:t>
            </a:r>
            <a:endParaRPr lang="en-US" sz="1300" dirty="0" smtClean="0">
              <a:solidFill>
                <a:schemeClr val="tx1">
                  <a:lumMod val="75000"/>
                  <a:lumOff val="25000"/>
                </a:schemeClr>
              </a:solidFill>
              <a:latin typeface="Arial" panose="020B0604020202020204" pitchFamily="34" charset="0"/>
              <a:cs typeface="Arial" panose="020B0604020202020204" pitchFamily="34" charset="0"/>
            </a:endParaRPr>
          </a:p>
          <a:p>
            <a:pPr marL="0" lvl="1" indent="231775">
              <a:lnSpc>
                <a:spcPct val="100000"/>
              </a:lnSpc>
              <a:spcBef>
                <a:spcPts val="0"/>
              </a:spcBef>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Act as agent or attorney</a:t>
            </a:r>
          </a:p>
          <a:p>
            <a:pPr marL="228600" lvl="2" indent="231775">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Actual or apparent authority</a:t>
            </a:r>
          </a:p>
          <a:p>
            <a:pPr marL="228600" lvl="2" indent="231775">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Direct communication</a:t>
            </a:r>
          </a:p>
          <a:p>
            <a:pPr marL="228600" lvl="2" indent="231775">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Intent to influence</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For another</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Before a Department, Agency, or Court</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connection with a covered matter</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which the U.S. is a party or has a direct and substantial interest</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b="1" dirty="0" smtClean="0">
                <a:solidFill>
                  <a:schemeClr val="accent2">
                    <a:lumMod val="75000"/>
                  </a:schemeClr>
                </a:solidFill>
                <a:latin typeface="Arial" panose="020B0604020202020204" pitchFamily="34" charset="0"/>
                <a:cs typeface="Arial" panose="020B0604020202020204" pitchFamily="34" charset="0"/>
              </a:rPr>
              <a:t>Other than in the discharge of official duties</a:t>
            </a:r>
            <a:endParaRPr lang="en-US" sz="1300" b="1"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862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Government Employees</a:t>
            </a:r>
            <a:endParaRPr lang="en-US" dirty="0"/>
          </a:p>
        </p:txBody>
      </p:sp>
      <p:sp>
        <p:nvSpPr>
          <p:cNvPr id="3" name="Content Placeholder 2"/>
          <p:cNvSpPr>
            <a:spLocks noGrp="1"/>
          </p:cNvSpPr>
          <p:nvPr>
            <p:ph idx="1"/>
          </p:nvPr>
        </p:nvSpPr>
        <p:spPr/>
        <p:txBody>
          <a:bodyPr lIns="91440" rIns="91440">
            <a:noAutofit/>
          </a:bodyPr>
          <a:lstStyle/>
          <a:p>
            <a:pPr marL="463550" lvl="1" indent="-457200">
              <a:lnSpc>
                <a:spcPct val="100000"/>
              </a:lnSpc>
              <a:spcBef>
                <a:spcPts val="0"/>
              </a:spcBef>
              <a:spcAft>
                <a:spcPts val="1200"/>
              </a:spcAft>
              <a:buClr>
                <a:schemeClr val="accent1">
                  <a:lumMod val="75000"/>
                </a:schemeClr>
              </a:buClr>
              <a:buAutoNum type="alphaLcParenBoth" startAt="3"/>
            </a:pPr>
            <a:r>
              <a:rPr lang="en-US" sz="2000" dirty="0"/>
              <a:t>An SGE shall be subject to subsections (a) and (b) only in relation to a covered matter involving a specific party or parties—</a:t>
            </a:r>
          </a:p>
          <a:p>
            <a:pPr marL="919163" lvl="2" indent="-457200">
              <a:lnSpc>
                <a:spcPct val="100000"/>
              </a:lnSpc>
              <a:spcBef>
                <a:spcPts val="0"/>
              </a:spcBef>
              <a:spcAft>
                <a:spcPts val="1200"/>
              </a:spcAft>
              <a:buClr>
                <a:schemeClr val="accent1">
                  <a:lumMod val="75000"/>
                </a:schemeClr>
              </a:buClr>
              <a:buAutoNum type="arabicParenBoth"/>
            </a:pPr>
            <a:r>
              <a:rPr lang="en-US" sz="2000" dirty="0"/>
              <a:t>In which he/she has at any time participated personally and substantially as a Government Employee or SGE through decision, approval, disapproval, recommendation, rendering of advice, investigation, </a:t>
            </a:r>
            <a:r>
              <a:rPr lang="en-US" sz="2000" dirty="0" smtClean="0"/>
              <a:t>or </a:t>
            </a:r>
            <a:r>
              <a:rPr lang="en-US" sz="2000" dirty="0"/>
              <a:t>otherwise; or</a:t>
            </a:r>
          </a:p>
          <a:p>
            <a:pPr marL="919163" lvl="2" indent="-457200">
              <a:lnSpc>
                <a:spcPct val="100000"/>
              </a:lnSpc>
              <a:spcBef>
                <a:spcPts val="0"/>
              </a:spcBef>
              <a:spcAft>
                <a:spcPts val="2400"/>
              </a:spcAft>
              <a:buClr>
                <a:schemeClr val="accent1">
                  <a:lumMod val="75000"/>
                </a:schemeClr>
              </a:buClr>
              <a:buAutoNum type="arabicParenBoth"/>
            </a:pPr>
            <a:r>
              <a:rPr lang="en-US" sz="2000" dirty="0"/>
              <a:t>Which is pending in the Department or agency of the Government in which he/she is serving.</a:t>
            </a:r>
          </a:p>
          <a:p>
            <a:pPr marL="6350" lvl="3" indent="0">
              <a:lnSpc>
                <a:spcPct val="100000"/>
              </a:lnSpc>
              <a:spcBef>
                <a:spcPts val="0"/>
              </a:spcBef>
              <a:spcAft>
                <a:spcPts val="0"/>
              </a:spcAft>
              <a:buNone/>
            </a:pPr>
            <a:r>
              <a:rPr lang="en-US" sz="2000" dirty="0" smtClean="0"/>
              <a:t>Paragraph </a:t>
            </a:r>
            <a:r>
              <a:rPr lang="en-US" sz="2000" dirty="0"/>
              <a:t>(2) shall not apply in the case of an SGE who has served in such Department or agency no more than 60 days during the immediately preceding period of 365 days</a:t>
            </a:r>
            <a:r>
              <a:rPr lang="en-US" sz="2000" dirty="0" smtClean="0"/>
              <a:t>.</a:t>
            </a:r>
          </a:p>
        </p:txBody>
      </p:sp>
      <p:sp>
        <p:nvSpPr>
          <p:cNvPr id="6" name="Slide Number Placeholder 5"/>
          <p:cNvSpPr>
            <a:spLocks noGrp="1"/>
          </p:cNvSpPr>
          <p:nvPr>
            <p:ph type="sldNum" sz="quarter" idx="12"/>
          </p:nvPr>
        </p:nvSpPr>
        <p:spPr/>
        <p:txBody>
          <a:bodyPr/>
          <a:lstStyle/>
          <a:p>
            <a:fld id="{6113E31D-E2AB-40D1-8B51-AFA5AFEF393A}" type="slidenum">
              <a:rPr lang="en-US" smtClean="0"/>
              <a:pPr/>
              <a:t>23</a:t>
            </a:fld>
            <a:endParaRPr lang="en-US" dirty="0"/>
          </a:p>
        </p:txBody>
      </p:sp>
    </p:spTree>
    <p:extLst>
      <p:ext uri="{BB962C8B-B14F-4D97-AF65-F5344CB8AC3E}">
        <p14:creationId xmlns:p14="http://schemas.microsoft.com/office/powerpoint/2010/main" val="374016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31113669"/>
              </p:ext>
            </p:extLst>
          </p:nvPr>
        </p:nvGraphicFramePr>
        <p:xfrm>
          <a:off x="1241947" y="1572768"/>
          <a:ext cx="6960357" cy="4220139"/>
        </p:xfrm>
        <a:graphic>
          <a:graphicData uri="http://schemas.openxmlformats.org/drawingml/2006/table">
            <a:tbl>
              <a:tblPr bandRow="1">
                <a:tableStyleId>{073A0DAA-6AF3-43AB-8588-CEC1D06C72B9}</a:tableStyleId>
              </a:tblPr>
              <a:tblGrid>
                <a:gridCol w="1181966"/>
                <a:gridCol w="5778391"/>
              </a:tblGrid>
              <a:tr h="837973">
                <a:tc>
                  <a:txBody>
                    <a:bodyPr/>
                    <a:lstStyle/>
                    <a:p>
                      <a:pPr marL="0" marR="0" algn="ctr">
                        <a:spcBef>
                          <a:spcPts val="0"/>
                        </a:spcBef>
                        <a:spcAft>
                          <a:spcPts val="0"/>
                        </a:spcAft>
                      </a:pPr>
                      <a:r>
                        <a:rPr lang="en-US" sz="1600" dirty="0" smtClean="0"/>
                        <a:t>(d)(1)(A)</a:t>
                      </a:r>
                      <a:endParaRPr lang="en-US" sz="1600" b="1" dirty="0">
                        <a:solidFill>
                          <a:schemeClr val="bg2"/>
                        </a:solidFill>
                        <a:latin typeface="Lucida Sans"/>
                        <a:ea typeface="Calibri"/>
                      </a:endParaRPr>
                    </a:p>
                  </a:txBody>
                  <a:tcPr marL="50508" marR="50508" marT="0" marB="0" anchor="ctr"/>
                </a:tc>
                <a:tc>
                  <a:txBody>
                    <a:bodyPr/>
                    <a:lstStyle/>
                    <a:p>
                      <a:pPr marL="0" marR="0" algn="l">
                        <a:spcBef>
                          <a:spcPts val="0"/>
                        </a:spcBef>
                        <a:spcAft>
                          <a:spcPts val="0"/>
                        </a:spcAft>
                      </a:pPr>
                      <a:r>
                        <a:rPr lang="en-US" sz="1600" u="none" kern="1200" dirty="0" smtClean="0">
                          <a:effectLst/>
                        </a:rPr>
                        <a:t>Permitting employees to represent other employees in connection with certain disciplinary, loyalty, or other personnel administration proceedings</a:t>
                      </a:r>
                      <a:endParaRPr lang="en-US" sz="1600" b="1" u="none" dirty="0">
                        <a:solidFill>
                          <a:schemeClr val="bg1"/>
                        </a:solidFill>
                        <a:latin typeface="Lucida Sans"/>
                        <a:ea typeface="Calibri"/>
                      </a:endParaRPr>
                    </a:p>
                  </a:txBody>
                  <a:tcPr marT="0" marB="0" anchor="ctr"/>
                </a:tc>
              </a:tr>
              <a:tr h="652411">
                <a:tc>
                  <a:txBody>
                    <a:bodyPr/>
                    <a:lstStyle/>
                    <a:p>
                      <a:pPr marL="0" marR="0" algn="ctr">
                        <a:spcBef>
                          <a:spcPts val="0"/>
                        </a:spcBef>
                        <a:spcAft>
                          <a:spcPts val="0"/>
                        </a:spcAft>
                      </a:pPr>
                      <a:r>
                        <a:rPr lang="en-US" sz="1600" dirty="0" smtClean="0"/>
                        <a:t>(d)(1)(B)</a:t>
                      </a:r>
                      <a:endParaRPr lang="en-US" sz="1600" b="1" dirty="0">
                        <a:solidFill>
                          <a:schemeClr val="bg2"/>
                        </a:solidFill>
                        <a:latin typeface="Lucida Sans"/>
                        <a:ea typeface="Calibri"/>
                      </a:endParaRPr>
                    </a:p>
                  </a:txBody>
                  <a:tcPr marL="50508" marR="50508" marT="0" marB="0" anchor="ctr"/>
                </a:tc>
                <a:tc>
                  <a:txBody>
                    <a:bodyPr/>
                    <a:lstStyle/>
                    <a:p>
                      <a:pPr marL="0" marR="0" algn="l">
                        <a:spcBef>
                          <a:spcPts val="0"/>
                        </a:spcBef>
                        <a:spcAft>
                          <a:spcPts val="0"/>
                        </a:spcAft>
                      </a:pPr>
                      <a:r>
                        <a:rPr lang="en-US" sz="1600" u="none" kern="1200" dirty="0" smtClean="0">
                          <a:effectLst/>
                        </a:rPr>
                        <a:t>Permitting employees to represent nonprofit employee organizations in certain circumstances</a:t>
                      </a:r>
                      <a:endParaRPr lang="en-US" sz="1600" b="1" u="none" dirty="0">
                        <a:solidFill>
                          <a:schemeClr val="bg1"/>
                        </a:solidFill>
                        <a:latin typeface="Lucida Sans"/>
                        <a:ea typeface="Calibri"/>
                      </a:endParaRPr>
                    </a:p>
                  </a:txBody>
                  <a:tcPr marT="0" marB="0" anchor="ctr"/>
                </a:tc>
              </a:tr>
              <a:tr h="900752">
                <a:tc>
                  <a:txBody>
                    <a:bodyPr/>
                    <a:lstStyle/>
                    <a:p>
                      <a:pPr marL="0" marR="0" algn="ctr">
                        <a:spcBef>
                          <a:spcPts val="0"/>
                        </a:spcBef>
                        <a:spcAft>
                          <a:spcPts val="0"/>
                        </a:spcAft>
                      </a:pPr>
                      <a:r>
                        <a:rPr lang="en-US" sz="1600" dirty="0" smtClean="0"/>
                        <a:t>(e)</a:t>
                      </a:r>
                      <a:endParaRPr lang="en-US" sz="1600" b="1" dirty="0">
                        <a:solidFill>
                          <a:schemeClr val="bg2"/>
                        </a:solidFill>
                        <a:latin typeface="Lucida Sans"/>
                        <a:ea typeface="Calibri"/>
                      </a:endParaRPr>
                    </a:p>
                  </a:txBody>
                  <a:tcPr marL="50508" marR="50508" marT="0" marB="0" anchor="ctr"/>
                </a:tc>
                <a:tc>
                  <a:txBody>
                    <a:bodyPr/>
                    <a:lstStyle/>
                    <a:p>
                      <a:pPr marL="0" marR="0" algn="l">
                        <a:spcBef>
                          <a:spcPts val="0"/>
                        </a:spcBef>
                        <a:spcAft>
                          <a:spcPts val="0"/>
                        </a:spcAft>
                      </a:pPr>
                      <a:r>
                        <a:rPr lang="en-US" sz="1600" u="none" kern="1200" dirty="0" smtClean="0">
                          <a:effectLst/>
                        </a:rPr>
                        <a:t>Permitting the representation of an employee’s parents, spouse, child, and certain other persons with whom the employee has a unique relationship </a:t>
                      </a:r>
                      <a:endParaRPr lang="en-US" sz="1600" b="1" u="none" dirty="0">
                        <a:solidFill>
                          <a:schemeClr val="bg1"/>
                        </a:solidFill>
                        <a:latin typeface="Lucida Sans"/>
                        <a:ea typeface="Calibri"/>
                      </a:endParaRPr>
                    </a:p>
                  </a:txBody>
                  <a:tcPr marT="0" marB="0" anchor="ctr"/>
                </a:tc>
              </a:tr>
              <a:tr h="595245">
                <a:tc>
                  <a:txBody>
                    <a:bodyPr/>
                    <a:lstStyle/>
                    <a:p>
                      <a:pPr marL="0" marR="0" algn="ctr">
                        <a:spcBef>
                          <a:spcPts val="0"/>
                        </a:spcBef>
                        <a:spcAft>
                          <a:spcPts val="0"/>
                        </a:spcAft>
                      </a:pPr>
                      <a:r>
                        <a:rPr lang="en-US" sz="1600" dirty="0" smtClean="0"/>
                        <a:t>(f)</a:t>
                      </a:r>
                      <a:endParaRPr lang="en-US" sz="1600" b="1" dirty="0">
                        <a:solidFill>
                          <a:schemeClr val="bg2"/>
                        </a:solidFill>
                        <a:latin typeface="Lucida Sans"/>
                        <a:ea typeface="Calibri"/>
                      </a:endParaRPr>
                    </a:p>
                  </a:txBody>
                  <a:tcPr marL="50508" marR="50508"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u="none" kern="1200" dirty="0" smtClean="0">
                          <a:effectLst/>
                        </a:rPr>
                        <a:t>Permitting SGEs performing work under a Government grant or contract to represent in certain situations</a:t>
                      </a:r>
                      <a:endParaRPr lang="en-US" sz="1600" b="1" u="none" kern="1200" dirty="0" smtClean="0">
                        <a:solidFill>
                          <a:schemeClr val="bg1"/>
                        </a:solidFill>
                        <a:effectLst/>
                        <a:latin typeface="Lucida Sans"/>
                        <a:ea typeface="+mn-ea"/>
                        <a:cs typeface="+mn-cs"/>
                      </a:endParaRPr>
                    </a:p>
                  </a:txBody>
                  <a:tcPr marT="0" marB="0" anchor="ctr"/>
                </a:tc>
              </a:tr>
              <a:tr h="595245">
                <a:tc>
                  <a:txBody>
                    <a:bodyPr/>
                    <a:lstStyle/>
                    <a:p>
                      <a:pPr marL="0" marR="0" algn="ctr">
                        <a:spcBef>
                          <a:spcPts val="0"/>
                        </a:spcBef>
                        <a:spcAft>
                          <a:spcPts val="0"/>
                        </a:spcAft>
                      </a:pPr>
                      <a:r>
                        <a:rPr lang="en-US" sz="1600" dirty="0" smtClean="0"/>
                        <a:t>(g)</a:t>
                      </a:r>
                      <a:endParaRPr lang="en-US" sz="1600" b="1" dirty="0">
                        <a:solidFill>
                          <a:schemeClr val="bg2"/>
                        </a:solidFill>
                        <a:latin typeface="Lucida Sans"/>
                        <a:ea typeface="Calibri"/>
                      </a:endParaRPr>
                    </a:p>
                  </a:txBody>
                  <a:tcPr marL="50508" marR="50508" marT="0" marB="0" anchor="ctr"/>
                </a:tc>
                <a:tc>
                  <a:txBody>
                    <a:bodyPr/>
                    <a:lstStyle/>
                    <a:p>
                      <a:pPr marL="0" marR="0" algn="l">
                        <a:spcBef>
                          <a:spcPts val="0"/>
                        </a:spcBef>
                        <a:spcAft>
                          <a:spcPts val="0"/>
                        </a:spcAft>
                      </a:pPr>
                      <a:r>
                        <a:rPr lang="en-US" sz="1600" u="none" kern="1200" dirty="0" smtClean="0">
                          <a:effectLst/>
                        </a:rPr>
                        <a:t>Permitting the giving of testimony under oath and the making of statements required under penalty of perjury or contempt</a:t>
                      </a:r>
                      <a:endParaRPr lang="en-US" sz="1600" b="1" u="none" dirty="0">
                        <a:solidFill>
                          <a:schemeClr val="bg1"/>
                        </a:solidFill>
                        <a:latin typeface="Lucida Sans"/>
                        <a:ea typeface="Calibri"/>
                      </a:endParaRPr>
                    </a:p>
                  </a:txBody>
                  <a:tcPr marT="0" marB="0" anchor="ctr"/>
                </a:tc>
              </a:tr>
              <a:tr h="638513">
                <a:tc>
                  <a:txBody>
                    <a:bodyPr/>
                    <a:lstStyle/>
                    <a:p>
                      <a:pPr marL="0" marR="0" algn="ctr">
                        <a:spcBef>
                          <a:spcPts val="0"/>
                        </a:spcBef>
                        <a:spcAft>
                          <a:spcPts val="0"/>
                        </a:spcAft>
                      </a:pPr>
                      <a:r>
                        <a:rPr lang="en-US" sz="1600" dirty="0" smtClean="0"/>
                        <a:t>(i)</a:t>
                      </a:r>
                      <a:endParaRPr lang="en-US" sz="1600" b="1" dirty="0">
                        <a:solidFill>
                          <a:schemeClr val="bg2"/>
                        </a:solidFill>
                        <a:latin typeface="Lucida Sans"/>
                        <a:ea typeface="Calibri"/>
                      </a:endParaRPr>
                    </a:p>
                  </a:txBody>
                  <a:tcPr marL="50508" marR="50508" marT="0" marB="0" anchor="ctr"/>
                </a:tc>
                <a:tc>
                  <a:txBody>
                    <a:bodyPr/>
                    <a:lstStyle/>
                    <a:p>
                      <a:pPr marL="0" marR="0" algn="l">
                        <a:spcBef>
                          <a:spcPts val="0"/>
                        </a:spcBef>
                        <a:spcAft>
                          <a:spcPts val="0"/>
                        </a:spcAft>
                      </a:pPr>
                      <a:r>
                        <a:rPr lang="en-US" sz="1600" u="none" kern="1200" dirty="0" smtClean="0">
                          <a:effectLst/>
                        </a:rPr>
                        <a:t>Permitting representation pursuant to certain statutes that deal with labor-management relations</a:t>
                      </a:r>
                      <a:endParaRPr lang="en-US" sz="1600" b="1" u="none" dirty="0">
                        <a:solidFill>
                          <a:schemeClr val="bg1"/>
                        </a:solidFill>
                        <a:latin typeface="Lucida Sans"/>
                        <a:ea typeface="Calibri"/>
                      </a:endParaRPr>
                    </a:p>
                  </a:txBody>
                  <a:tcPr marT="0" marB="0" anchor="ctr"/>
                </a:tc>
              </a:tr>
            </a:tbl>
          </a:graphicData>
        </a:graphic>
      </p:graphicFrame>
      <p:sp>
        <p:nvSpPr>
          <p:cNvPr id="6" name="Slide Number Placeholder 5"/>
          <p:cNvSpPr>
            <a:spLocks noGrp="1"/>
          </p:cNvSpPr>
          <p:nvPr>
            <p:ph type="sldNum" sz="quarter" idx="12"/>
          </p:nvPr>
        </p:nvSpPr>
        <p:spPr/>
        <p:txBody>
          <a:bodyPr/>
          <a:lstStyle/>
          <a:p>
            <a:fld id="{6113E31D-E2AB-40D1-8B51-AFA5AFEF393A}" type="slidenum">
              <a:rPr lang="en-US" smtClean="0"/>
              <a:pPr/>
              <a:t>24</a:t>
            </a:fld>
            <a:endParaRPr lang="en-US" dirty="0"/>
          </a:p>
        </p:txBody>
      </p:sp>
    </p:spTree>
    <p:extLst>
      <p:ext uri="{BB962C8B-B14F-4D97-AF65-F5344CB8AC3E}">
        <p14:creationId xmlns:p14="http://schemas.microsoft.com/office/powerpoint/2010/main" val="122417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5">
                    <a:lumMod val="50000"/>
                  </a:schemeClr>
                </a:solidFill>
              </a:rPr>
              <a:t>18 U.S.C</a:t>
            </a:r>
            <a:r>
              <a:rPr lang="en-US" dirty="0">
                <a:solidFill>
                  <a:schemeClr val="accent5">
                    <a:lumMod val="50000"/>
                  </a:schemeClr>
                </a:solidFill>
              </a:rPr>
              <a:t>. § 203 </a:t>
            </a:r>
          </a:p>
        </p:txBody>
      </p:sp>
      <p:grpSp>
        <p:nvGrpSpPr>
          <p:cNvPr id="6" name="Group 5"/>
          <p:cNvGrpSpPr/>
          <p:nvPr/>
        </p:nvGrpSpPr>
        <p:grpSpPr>
          <a:xfrm>
            <a:off x="0" y="6182456"/>
            <a:ext cx="9144001" cy="954317"/>
            <a:chOff x="0" y="6182456"/>
            <a:chExt cx="9144001" cy="954317"/>
          </a:xfrm>
        </p:grpSpPr>
        <p:sp>
          <p:nvSpPr>
            <p:cNvPr id="7" name="Rectangle 6"/>
            <p:cNvSpPr/>
            <p:nvPr/>
          </p:nvSpPr>
          <p:spPr>
            <a:xfrm>
              <a:off x="0" y="6400800"/>
              <a:ext cx="9144001" cy="457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6340015"/>
              <a:ext cx="9144001" cy="6599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75" y="6182456"/>
              <a:ext cx="1272423" cy="954317"/>
            </a:xfrm>
            <a:prstGeom prst="rect">
              <a:avLst/>
            </a:prstGeom>
          </p:spPr>
        </p:pic>
      </p:grpSp>
      <p:sp>
        <p:nvSpPr>
          <p:cNvPr id="5" name="Slide Number Placeholder 4"/>
          <p:cNvSpPr>
            <a:spLocks noGrp="1"/>
          </p:cNvSpPr>
          <p:nvPr>
            <p:ph type="sldNum" sz="quarter" idx="12"/>
          </p:nvPr>
        </p:nvSpPr>
        <p:spPr>
          <a:xfrm>
            <a:off x="100584" y="6455664"/>
            <a:ext cx="984019" cy="365125"/>
          </a:xfrm>
        </p:spPr>
        <p:txBody>
          <a:bodyPr/>
          <a:lstStyle/>
          <a:p>
            <a:pPr algn="l"/>
            <a:fld id="{4FAB73BC-B049-4115-A692-8D63A059BFB8}" type="slidenum">
              <a:rPr lang="en-US" smtClean="0"/>
              <a:pPr algn="l"/>
              <a:t>25</a:t>
            </a:fld>
            <a:endParaRPr lang="en-US" dirty="0"/>
          </a:p>
        </p:txBody>
      </p:sp>
    </p:spTree>
    <p:extLst>
      <p:ext uri="{BB962C8B-B14F-4D97-AF65-F5344CB8AC3E}">
        <p14:creationId xmlns:p14="http://schemas.microsoft.com/office/powerpoint/2010/main" val="150570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50000"/>
                  </a:schemeClr>
                </a:solidFill>
              </a:rPr>
              <a:t>18 U.S.C. </a:t>
            </a:r>
            <a:r>
              <a:rPr lang="en-US" dirty="0">
                <a:solidFill>
                  <a:schemeClr val="accent5">
                    <a:lumMod val="50000"/>
                  </a:schemeClr>
                </a:solidFill>
              </a:rPr>
              <a:t>§ </a:t>
            </a:r>
            <a:r>
              <a:rPr lang="en-US" dirty="0" smtClean="0">
                <a:solidFill>
                  <a:schemeClr val="accent5">
                    <a:lumMod val="50000"/>
                  </a:schemeClr>
                </a:solidFill>
              </a:rPr>
              <a:t>203 </a:t>
            </a:r>
            <a:endParaRPr lang="en-US" dirty="0">
              <a:solidFill>
                <a:schemeClr val="accent5">
                  <a:lumMod val="50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93302109"/>
              </p:ext>
            </p:extLst>
          </p:nvPr>
        </p:nvGraphicFramePr>
        <p:xfrm>
          <a:off x="945790" y="1569486"/>
          <a:ext cx="7321639" cy="4203871"/>
        </p:xfrm>
        <a:graphic>
          <a:graphicData uri="http://schemas.openxmlformats.org/drawingml/2006/table">
            <a:tbl>
              <a:tblPr bandRow="1">
                <a:tableStyleId>{073A0DAA-6AF3-43AB-8588-CEC1D06C72B9}</a:tableStyleId>
              </a:tblPr>
              <a:tblGrid>
                <a:gridCol w="992192"/>
                <a:gridCol w="6329447"/>
              </a:tblGrid>
              <a:tr h="1719979">
                <a:tc>
                  <a:txBody>
                    <a:bodyPr/>
                    <a:lstStyle/>
                    <a:p>
                      <a:pPr marL="0" marR="0" algn="ctr">
                        <a:spcBef>
                          <a:spcPts val="0"/>
                        </a:spcBef>
                        <a:spcAft>
                          <a:spcPts val="0"/>
                        </a:spcAft>
                      </a:pPr>
                      <a:r>
                        <a:rPr lang="en-US" sz="1600" dirty="0" smtClean="0">
                          <a:solidFill>
                            <a:schemeClr val="tx1"/>
                          </a:solidFill>
                        </a:rPr>
                        <a:t>(a)(1)(B)</a:t>
                      </a:r>
                      <a:endParaRPr lang="en-US" sz="1600" b="1" dirty="0">
                        <a:solidFill>
                          <a:schemeClr val="tx1"/>
                        </a:solidFill>
                        <a:latin typeface="Lucida Sans"/>
                        <a:ea typeface="Calibri"/>
                      </a:endParaRPr>
                    </a:p>
                  </a:txBody>
                  <a:tcPr marL="50508" marR="50508" marT="0" marB="0" anchor="ctr"/>
                </a:tc>
                <a:tc>
                  <a:txBody>
                    <a:bodyPr/>
                    <a:lstStyle/>
                    <a:p>
                      <a:pPr marL="0" marR="0" algn="l">
                        <a:spcBef>
                          <a:spcPts val="0"/>
                        </a:spcBef>
                        <a:spcAft>
                          <a:spcPts val="0"/>
                        </a:spcAft>
                      </a:pPr>
                      <a:r>
                        <a:rPr lang="en-US" sz="1600" u="none" dirty="0" smtClean="0">
                          <a:solidFill>
                            <a:schemeClr val="tx1"/>
                          </a:solidFill>
                        </a:rPr>
                        <a:t>Bars individuals, </a:t>
                      </a:r>
                      <a:r>
                        <a:rPr lang="en-US" sz="1600" u="none" kern="1200" dirty="0" smtClean="0">
                          <a:solidFill>
                            <a:schemeClr val="tx1"/>
                          </a:solidFill>
                          <a:effectLst/>
                        </a:rPr>
                        <a:t>other than in the discharge</a:t>
                      </a:r>
                      <a:r>
                        <a:rPr lang="en-US" sz="1600" u="none" kern="1200" baseline="0" dirty="0" smtClean="0">
                          <a:solidFill>
                            <a:schemeClr val="tx1"/>
                          </a:solidFill>
                          <a:effectLst/>
                        </a:rPr>
                        <a:t> of their official duties,</a:t>
                      </a:r>
                      <a:r>
                        <a:rPr lang="en-US" sz="1600" u="none" dirty="0" smtClean="0">
                          <a:solidFill>
                            <a:schemeClr val="tx1"/>
                          </a:solidFill>
                        </a:rPr>
                        <a:t> from  directly or indirectly</a:t>
                      </a:r>
                      <a:r>
                        <a:rPr lang="en-US" sz="1600" u="none" baseline="0" dirty="0" smtClean="0">
                          <a:solidFill>
                            <a:schemeClr val="tx1"/>
                          </a:solidFill>
                        </a:rPr>
                        <a:t> </a:t>
                      </a:r>
                      <a:r>
                        <a:rPr lang="en-US" sz="1600" u="none" dirty="0" smtClean="0">
                          <a:solidFill>
                            <a:schemeClr val="tx1"/>
                          </a:solidFill>
                        </a:rPr>
                        <a:t>receiving</a:t>
                      </a:r>
                      <a:r>
                        <a:rPr lang="en-US" sz="1600" u="none" baseline="0" dirty="0" smtClean="0">
                          <a:solidFill>
                            <a:schemeClr val="tx1"/>
                          </a:solidFill>
                        </a:rPr>
                        <a:t> compensation for any representational services, rendered personally or by another when such person is/was an employee, before any department, agency, or court in connection with a covered matter in which the U.S. is a party or has a direct and substantial interest</a:t>
                      </a:r>
                      <a:endParaRPr lang="en-US" sz="1600" b="1" u="none" dirty="0">
                        <a:solidFill>
                          <a:schemeClr val="tx1"/>
                        </a:solidFill>
                        <a:latin typeface="Lucida Sans"/>
                        <a:ea typeface="Calibri"/>
                      </a:endParaRPr>
                    </a:p>
                  </a:txBody>
                  <a:tcPr marT="0" marB="0" anchor="ctr"/>
                </a:tc>
              </a:tr>
              <a:tr h="504967">
                <a:tc>
                  <a:txBody>
                    <a:bodyPr/>
                    <a:lstStyle/>
                    <a:p>
                      <a:pPr marL="0" marR="0" algn="ctr">
                        <a:spcBef>
                          <a:spcPts val="0"/>
                        </a:spcBef>
                        <a:spcAft>
                          <a:spcPts val="0"/>
                        </a:spcAft>
                      </a:pPr>
                      <a:r>
                        <a:rPr lang="en-US" sz="1600" b="0" dirty="0" smtClean="0">
                          <a:solidFill>
                            <a:schemeClr val="tx1"/>
                          </a:solidFill>
                          <a:latin typeface="+mn-lt"/>
                          <a:ea typeface="Calibri"/>
                        </a:rPr>
                        <a:t>(a)(2)</a:t>
                      </a:r>
                      <a:endParaRPr lang="en-US" sz="1600" b="0" dirty="0">
                        <a:solidFill>
                          <a:schemeClr val="tx1"/>
                        </a:solidFill>
                        <a:latin typeface="+mn-lt"/>
                        <a:ea typeface="Calibri"/>
                      </a:endParaRPr>
                    </a:p>
                  </a:txBody>
                  <a:tcPr marL="50508" marR="50508" marT="0" marB="0" anchor="ctr"/>
                </a:tc>
                <a:tc>
                  <a:txBody>
                    <a:bodyPr/>
                    <a:lstStyle/>
                    <a:p>
                      <a:pPr marL="0" marR="0" algn="l">
                        <a:spcBef>
                          <a:spcPts val="0"/>
                        </a:spcBef>
                        <a:spcAft>
                          <a:spcPts val="0"/>
                        </a:spcAft>
                      </a:pPr>
                      <a:r>
                        <a:rPr lang="en-US" sz="1600" b="0" u="none" dirty="0" smtClean="0">
                          <a:solidFill>
                            <a:schemeClr val="tx1"/>
                          </a:solidFill>
                          <a:latin typeface="+mn-lt"/>
                          <a:ea typeface="Calibri"/>
                        </a:rPr>
                        <a:t>Bars giving, promising, or offering such compensation as described above</a:t>
                      </a:r>
                      <a:endParaRPr lang="en-US" sz="1600" b="0" u="none" dirty="0">
                        <a:solidFill>
                          <a:schemeClr val="tx1"/>
                        </a:solidFill>
                        <a:latin typeface="+mn-lt"/>
                        <a:ea typeface="Calibri"/>
                      </a:endParaRPr>
                    </a:p>
                  </a:txBody>
                  <a:tcPr marT="0" marB="0" anchor="ctr"/>
                </a:tc>
              </a:tr>
              <a:tr h="777922">
                <a:tc>
                  <a:txBody>
                    <a:bodyPr/>
                    <a:lstStyle/>
                    <a:p>
                      <a:pPr marL="0" marR="0" algn="ctr">
                        <a:spcBef>
                          <a:spcPts val="0"/>
                        </a:spcBef>
                        <a:spcAft>
                          <a:spcPts val="0"/>
                        </a:spcAft>
                      </a:pPr>
                      <a:r>
                        <a:rPr lang="en-US" sz="1600" dirty="0" smtClean="0">
                          <a:solidFill>
                            <a:schemeClr val="tx1"/>
                          </a:solidFill>
                        </a:rPr>
                        <a:t>(b)</a:t>
                      </a:r>
                      <a:endParaRPr lang="en-US" sz="1600" b="1" dirty="0">
                        <a:solidFill>
                          <a:schemeClr val="tx1"/>
                        </a:solidFill>
                        <a:latin typeface="Lucida Sans"/>
                        <a:ea typeface="Calibri"/>
                      </a:endParaRPr>
                    </a:p>
                  </a:txBody>
                  <a:tcPr marL="50508" marR="50508"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u="none" kern="1200" dirty="0" smtClean="0">
                          <a:solidFill>
                            <a:schemeClr val="tx1"/>
                          </a:solidFill>
                          <a:effectLst/>
                        </a:rPr>
                        <a:t>Prohibitions</a:t>
                      </a:r>
                      <a:r>
                        <a:rPr lang="en-US" sz="1600" u="none" kern="1200" baseline="0" dirty="0" smtClean="0">
                          <a:solidFill>
                            <a:schemeClr val="tx1"/>
                          </a:solidFill>
                          <a:effectLst/>
                        </a:rPr>
                        <a:t> applicable to employees of </a:t>
                      </a:r>
                      <a:r>
                        <a:rPr lang="en-US" sz="1600" u="none" kern="1200" dirty="0" smtClean="0">
                          <a:solidFill>
                            <a:schemeClr val="tx1"/>
                          </a:solidFill>
                          <a:effectLst/>
                        </a:rPr>
                        <a:t>D.C. </a:t>
                      </a:r>
                      <a:r>
                        <a:rPr lang="en-US" sz="1600" u="none" kern="1200" baseline="0" dirty="0" smtClean="0">
                          <a:solidFill>
                            <a:schemeClr val="tx1"/>
                          </a:solidFill>
                          <a:effectLst/>
                        </a:rPr>
                        <a:t>in connection with  covered  matters in which D.C. is a party of has a direct and substantial interest</a:t>
                      </a:r>
                      <a:endParaRPr lang="en-US" sz="1600" b="1" u="none" kern="1200" dirty="0" smtClean="0">
                        <a:solidFill>
                          <a:schemeClr val="tx1"/>
                        </a:solidFill>
                        <a:effectLst/>
                        <a:latin typeface="Lucida Sans"/>
                        <a:ea typeface="+mn-ea"/>
                        <a:cs typeface="+mn-cs"/>
                      </a:endParaRPr>
                    </a:p>
                  </a:txBody>
                  <a:tcPr marT="0" marB="0" anchor="ctr"/>
                </a:tc>
              </a:tr>
              <a:tr h="750627">
                <a:tc>
                  <a:txBody>
                    <a:bodyPr/>
                    <a:lstStyle/>
                    <a:p>
                      <a:pPr marL="0" marR="0" algn="ctr">
                        <a:spcBef>
                          <a:spcPts val="0"/>
                        </a:spcBef>
                        <a:spcAft>
                          <a:spcPts val="0"/>
                        </a:spcAft>
                      </a:pPr>
                      <a:r>
                        <a:rPr lang="en-US" sz="1600" dirty="0" smtClean="0">
                          <a:solidFill>
                            <a:schemeClr val="tx1"/>
                          </a:solidFill>
                        </a:rPr>
                        <a:t>(c)</a:t>
                      </a:r>
                      <a:endParaRPr lang="en-US" sz="1600" b="1" dirty="0">
                        <a:solidFill>
                          <a:schemeClr val="tx1"/>
                        </a:solidFill>
                        <a:latin typeface="Lucida Sans"/>
                        <a:ea typeface="Calibri"/>
                      </a:endParaRPr>
                    </a:p>
                  </a:txBody>
                  <a:tcPr marL="50508" marR="50508" marT="0" marB="0" anchor="ctr"/>
                </a:tc>
                <a:tc>
                  <a:txBody>
                    <a:bodyPr/>
                    <a:lstStyle/>
                    <a:p>
                      <a:pPr marL="0" marR="0" algn="l">
                        <a:spcBef>
                          <a:spcPts val="0"/>
                        </a:spcBef>
                        <a:spcAft>
                          <a:spcPts val="0"/>
                        </a:spcAft>
                      </a:pPr>
                      <a:r>
                        <a:rPr lang="en-US" sz="1600" u="none" dirty="0" smtClean="0">
                          <a:solidFill>
                            <a:schemeClr val="tx1"/>
                          </a:solidFill>
                        </a:rPr>
                        <a:t>Provides that all SGEs are</a:t>
                      </a:r>
                      <a:r>
                        <a:rPr lang="en-US" sz="1600" u="none" baseline="0" dirty="0" smtClean="0">
                          <a:solidFill>
                            <a:schemeClr val="tx1"/>
                          </a:solidFill>
                        </a:rPr>
                        <a:t> subject to section 205(a) and (b) only in relation to certain covered matters involving specific parties</a:t>
                      </a:r>
                      <a:endParaRPr lang="en-US" sz="1600" b="1" u="none" dirty="0">
                        <a:solidFill>
                          <a:schemeClr val="tx1"/>
                        </a:solidFill>
                        <a:latin typeface="Lucida Sans"/>
                        <a:ea typeface="Calibri"/>
                      </a:endParaRPr>
                    </a:p>
                  </a:txBody>
                  <a:tcPr marT="0" marB="0" anchor="ctr"/>
                </a:tc>
              </a:tr>
              <a:tr h="450376">
                <a:tc>
                  <a:txBody>
                    <a:bodyPr/>
                    <a:lstStyle/>
                    <a:p>
                      <a:pPr marL="0" marR="0" algn="ctr">
                        <a:spcBef>
                          <a:spcPts val="0"/>
                        </a:spcBef>
                        <a:spcAft>
                          <a:spcPts val="0"/>
                        </a:spcAft>
                      </a:pPr>
                      <a:r>
                        <a:rPr lang="en-US" sz="1600" dirty="0" smtClean="0">
                          <a:solidFill>
                            <a:schemeClr val="tx1"/>
                          </a:solidFill>
                        </a:rPr>
                        <a:t>(d)-(f)</a:t>
                      </a:r>
                      <a:endParaRPr lang="en-US" sz="1600" b="1" dirty="0">
                        <a:solidFill>
                          <a:schemeClr val="tx1"/>
                        </a:solidFill>
                        <a:latin typeface="Lucida Sans"/>
                        <a:ea typeface="Calibri"/>
                      </a:endParaRPr>
                    </a:p>
                  </a:txBody>
                  <a:tcPr marL="50508" marR="50508" marT="0" marB="0" anchor="ctr"/>
                </a:tc>
                <a:tc>
                  <a:txBody>
                    <a:bodyPr/>
                    <a:lstStyle/>
                    <a:p>
                      <a:pPr marL="0" marR="0" algn="l">
                        <a:spcBef>
                          <a:spcPts val="0"/>
                        </a:spcBef>
                        <a:spcAft>
                          <a:spcPts val="0"/>
                        </a:spcAft>
                      </a:pPr>
                      <a:r>
                        <a:rPr lang="en-US" sz="1600" u="none" kern="1200" dirty="0" smtClean="0">
                          <a:solidFill>
                            <a:schemeClr val="tx1"/>
                          </a:solidFill>
                          <a:effectLst/>
                        </a:rPr>
                        <a:t>Exceptions</a:t>
                      </a:r>
                      <a:endParaRPr lang="en-US" sz="1600" b="1" u="none" dirty="0">
                        <a:solidFill>
                          <a:schemeClr val="tx1"/>
                        </a:solidFill>
                        <a:latin typeface="Lucida Sans"/>
                        <a:ea typeface="Calibri"/>
                      </a:endParaRPr>
                    </a:p>
                  </a:txBody>
                  <a:tcPr marT="0" marB="0" anchor="ctr"/>
                </a:tc>
              </a:tr>
            </a:tbl>
          </a:graphicData>
        </a:graphic>
      </p:graphicFrame>
      <p:grpSp>
        <p:nvGrpSpPr>
          <p:cNvPr id="10" name="Group 9"/>
          <p:cNvGrpSpPr/>
          <p:nvPr/>
        </p:nvGrpSpPr>
        <p:grpSpPr>
          <a:xfrm>
            <a:off x="0" y="6182456"/>
            <a:ext cx="9144001" cy="954317"/>
            <a:chOff x="0" y="6182456"/>
            <a:chExt cx="9144001" cy="954317"/>
          </a:xfrm>
        </p:grpSpPr>
        <p:sp>
          <p:nvSpPr>
            <p:cNvPr id="4" name="Rectangle 3"/>
            <p:cNvSpPr/>
            <p:nvPr/>
          </p:nvSpPr>
          <p:spPr>
            <a:xfrm>
              <a:off x="0" y="6400800"/>
              <a:ext cx="9144001" cy="457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6340015"/>
              <a:ext cx="9144001" cy="6599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75" y="6182456"/>
              <a:ext cx="1272423" cy="954317"/>
            </a:xfrm>
            <a:prstGeom prst="rect">
              <a:avLst/>
            </a:prstGeom>
          </p:spPr>
        </p:pic>
      </p:grpSp>
      <p:sp>
        <p:nvSpPr>
          <p:cNvPr id="9" name="Slide Number Placeholder 8"/>
          <p:cNvSpPr>
            <a:spLocks noGrp="1"/>
          </p:cNvSpPr>
          <p:nvPr>
            <p:ph type="sldNum" sz="quarter" idx="12"/>
          </p:nvPr>
        </p:nvSpPr>
        <p:spPr/>
        <p:txBody>
          <a:bodyPr/>
          <a:lstStyle/>
          <a:p>
            <a:fld id="{6113E31D-E2AB-40D1-8B51-AFA5AFEF393A}" type="slidenum">
              <a:rPr lang="en-US" smtClean="0"/>
              <a:pPr/>
              <a:t>26</a:t>
            </a:fld>
            <a:endParaRPr lang="en-US" dirty="0"/>
          </a:p>
        </p:txBody>
      </p:sp>
    </p:spTree>
    <p:extLst>
      <p:ext uri="{BB962C8B-B14F-4D97-AF65-F5344CB8AC3E}">
        <p14:creationId xmlns:p14="http://schemas.microsoft.com/office/powerpoint/2010/main" val="328519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700391" y="5113176"/>
            <a:ext cx="3657601" cy="3120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28911" y="4681253"/>
            <a:ext cx="5400560" cy="3120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83973" y="4302633"/>
            <a:ext cx="3013066" cy="3120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852790" y="3946017"/>
            <a:ext cx="3286278" cy="3120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87952" y="1570821"/>
            <a:ext cx="795528" cy="24938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3238668291"/>
              </p:ext>
            </p:extLst>
          </p:nvPr>
        </p:nvGraphicFramePr>
        <p:xfrm>
          <a:off x="1648408" y="1505508"/>
          <a:ext cx="5761759" cy="3964877"/>
        </p:xfrm>
        <a:graphic>
          <a:graphicData uri="http://schemas.openxmlformats.org/drawingml/2006/table">
            <a:tbl>
              <a:tblPr/>
              <a:tblGrid>
                <a:gridCol w="5761759"/>
              </a:tblGrid>
              <a:tr h="564790">
                <a:tc>
                  <a:txBody>
                    <a:bodyPr/>
                    <a:lstStyle/>
                    <a:p>
                      <a:pPr marL="0" marR="0" algn="ctr">
                        <a:spcBef>
                          <a:spcPts val="0"/>
                        </a:spcBef>
                        <a:spcAft>
                          <a:spcPts val="0"/>
                        </a:spcAft>
                      </a:pPr>
                      <a:r>
                        <a:rPr lang="en-US" sz="1400" b="0" dirty="0" smtClean="0">
                          <a:latin typeface="Lucida Sans"/>
                          <a:ea typeface="Calibri"/>
                          <a:cs typeface="Times New Roman"/>
                        </a:rPr>
                        <a:t>An</a:t>
                      </a:r>
                      <a:r>
                        <a:rPr lang="en-US" sz="1400" b="0" baseline="0" dirty="0" smtClean="0">
                          <a:latin typeface="Lucida Sans"/>
                          <a:ea typeface="Calibri"/>
                          <a:cs typeface="Times New Roman"/>
                        </a:rPr>
                        <a:t> individual, who is an employee when representational </a:t>
                      </a:r>
                      <a:br>
                        <a:rPr lang="en-US" sz="1400" b="0" baseline="0" dirty="0" smtClean="0">
                          <a:latin typeface="Lucida Sans"/>
                          <a:ea typeface="Calibri"/>
                          <a:cs typeface="Times New Roman"/>
                        </a:rPr>
                      </a:br>
                      <a:r>
                        <a:rPr lang="en-US" sz="1400" b="0" baseline="0" dirty="0" smtClean="0">
                          <a:latin typeface="Lucida Sans"/>
                          <a:ea typeface="Calibri"/>
                          <a:cs typeface="Times New Roman"/>
                        </a:rPr>
                        <a:t>services are rendered or to be rendered </a:t>
                      </a:r>
                      <a:r>
                        <a:rPr lang="en-US" sz="1400" b="0" dirty="0" smtClean="0">
                          <a:latin typeface="Lucida Sans"/>
                          <a:ea typeface="Calibri"/>
                          <a:cs typeface="Times New Roman"/>
                        </a:rPr>
                        <a:t>[may not]</a:t>
                      </a:r>
                      <a:endParaRPr lang="en-US" sz="1400" b="0" dirty="0">
                        <a:latin typeface="Lucida Sans"/>
                        <a:ea typeface="Calibri"/>
                        <a:cs typeface="Times New Roman"/>
                      </a:endParaRPr>
                    </a:p>
                  </a:txBody>
                  <a:tcPr marL="51435" marR="51435"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4385">
                <a:tc>
                  <a:txBody>
                    <a:bodyPr/>
                    <a:lstStyle/>
                    <a:p>
                      <a:pPr marL="0" marR="0" algn="ctr">
                        <a:spcBef>
                          <a:spcPts val="0"/>
                        </a:spcBef>
                        <a:spcAft>
                          <a:spcPts val="0"/>
                        </a:spcAft>
                      </a:pPr>
                      <a:r>
                        <a:rPr lang="en-US" sz="1400" b="0" dirty="0" smtClean="0">
                          <a:solidFill>
                            <a:schemeClr val="bg1"/>
                          </a:solidFill>
                          <a:effectLst>
                            <a:outerShdw blurRad="38100" dist="38100" dir="2700000" algn="tl">
                              <a:srgbClr val="000000">
                                <a:alpha val="43137"/>
                              </a:srgbClr>
                            </a:outerShdw>
                          </a:effectLst>
                          <a:latin typeface="Lucida Sans"/>
                          <a:ea typeface="Calibri"/>
                          <a:cs typeface="Times New Roman"/>
                        </a:rPr>
                        <a:t>Directly or indirectly</a:t>
                      </a:r>
                      <a:endParaRPr lang="en-US" sz="1400" b="0" dirty="0">
                        <a:solidFill>
                          <a:schemeClr val="bg1"/>
                        </a:solidFill>
                        <a:effectLst>
                          <a:outerShdw blurRad="38100" dist="38100" dir="2700000" algn="tl">
                            <a:srgbClr val="000000">
                              <a:alpha val="43137"/>
                            </a:srgbClr>
                          </a:outerShdw>
                        </a:effectLst>
                        <a:latin typeface="Lucida Sans"/>
                        <a:ea typeface="Calibri"/>
                        <a:cs typeface="Times New Roman"/>
                      </a:endParaRPr>
                    </a:p>
                  </a:txBody>
                  <a:tcPr marL="51435" marR="51435"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r>
              <a:tr h="374525">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effectLst>
                            <a:outerShdw blurRad="38100" dist="38100" dir="2700000" algn="tl">
                              <a:srgbClr val="000000">
                                <a:alpha val="43137"/>
                              </a:srgbClr>
                            </a:outerShdw>
                          </a:effectLst>
                          <a:latin typeface="Lucida Sans"/>
                          <a:cs typeface="Arial" panose="020B0604020202020204" pitchFamily="34" charset="0"/>
                        </a:rPr>
                        <a:t>Receive/accept/seek/demand/agree to receive or accept</a:t>
                      </a:r>
                    </a:p>
                  </a:txBody>
                  <a:tcPr marL="51435" marR="51435"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r>
              <a:tr h="374525">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effectLst>
                            <a:outerShdw blurRad="38100" dist="38100" dir="2700000" algn="tl">
                              <a:srgbClr val="000000">
                                <a:alpha val="43137"/>
                              </a:srgbClr>
                            </a:outerShdw>
                          </a:effectLst>
                          <a:latin typeface="Lucida Sans"/>
                          <a:cs typeface="Arial" panose="020B0604020202020204" pitchFamily="34" charset="0"/>
                        </a:rPr>
                        <a:t>Compensation</a:t>
                      </a:r>
                    </a:p>
                  </a:txBody>
                  <a:tcPr marL="51435" marR="51435"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r>
              <a:tr h="374525">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effectLst>
                            <a:outerShdw blurRad="38100" dist="38100" dir="2700000" algn="tl">
                              <a:srgbClr val="000000">
                                <a:alpha val="43137"/>
                              </a:srgbClr>
                            </a:outerShdw>
                          </a:effectLst>
                          <a:latin typeface="Lucida Sans"/>
                          <a:cs typeface="Arial" panose="020B0604020202020204" pitchFamily="34" charset="0"/>
                        </a:rPr>
                        <a:t>In exchange for provision of representational services to a 3</a:t>
                      </a:r>
                      <a:r>
                        <a:rPr lang="en-US" sz="1400" baseline="30000" dirty="0" smtClean="0">
                          <a:solidFill>
                            <a:schemeClr val="bg1"/>
                          </a:solidFill>
                          <a:effectLst>
                            <a:outerShdw blurRad="38100" dist="38100" dir="2700000" algn="tl">
                              <a:srgbClr val="000000">
                                <a:alpha val="43137"/>
                              </a:srgbClr>
                            </a:outerShdw>
                          </a:effectLst>
                          <a:latin typeface="Lucida Sans"/>
                          <a:cs typeface="Arial" panose="020B0604020202020204" pitchFamily="34" charset="0"/>
                        </a:rPr>
                        <a:t>rd</a:t>
                      </a:r>
                      <a:r>
                        <a:rPr lang="en-US" sz="1400" dirty="0" smtClean="0">
                          <a:solidFill>
                            <a:schemeClr val="bg1"/>
                          </a:solidFill>
                          <a:effectLst>
                            <a:outerShdw blurRad="38100" dist="38100" dir="2700000" algn="tl">
                              <a:srgbClr val="000000">
                                <a:alpha val="43137"/>
                              </a:srgbClr>
                            </a:outerShdw>
                          </a:effectLst>
                          <a:latin typeface="Lucida Sans"/>
                          <a:cs typeface="Arial" panose="020B0604020202020204" pitchFamily="34" charset="0"/>
                        </a:rPr>
                        <a:t> party</a:t>
                      </a:r>
                    </a:p>
                  </a:txBody>
                  <a:tcPr marL="51435" marR="51435"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r>
              <a:tr h="374525">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effectLst>
                            <a:outerShdw blurRad="38100" dist="38100" dir="2700000" algn="tl">
                              <a:srgbClr val="000000">
                                <a:alpha val="43137"/>
                              </a:srgbClr>
                            </a:outerShdw>
                          </a:effectLst>
                          <a:latin typeface="Lucida Sans"/>
                          <a:cs typeface="Arial" panose="020B0604020202020204" pitchFamily="34" charset="0"/>
                        </a:rPr>
                        <a:t>Rendered personally or by another</a:t>
                      </a:r>
                    </a:p>
                  </a:txBody>
                  <a:tcPr marL="51435" marR="51435"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r>
              <a:tr h="3700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Lucida Sans"/>
                          <a:ea typeface="Calibri"/>
                          <a:cs typeface="Times New Roman"/>
                        </a:rPr>
                        <a:t>Before a Department, Agency, or</a:t>
                      </a:r>
                      <a:r>
                        <a:rPr lang="en-US" sz="1400" b="0" baseline="0" dirty="0" smtClean="0">
                          <a:solidFill>
                            <a:schemeClr val="tx1"/>
                          </a:solidFill>
                          <a:latin typeface="Lucida Sans"/>
                          <a:ea typeface="Calibri"/>
                          <a:cs typeface="Times New Roman"/>
                        </a:rPr>
                        <a:t> Court</a:t>
                      </a:r>
                      <a:endParaRPr lang="en-US" sz="1400" b="0" dirty="0" smtClean="0">
                        <a:solidFill>
                          <a:schemeClr val="tx1"/>
                        </a:solidFill>
                        <a:latin typeface="Lucida Sans"/>
                        <a:ea typeface="Calibri"/>
                        <a:cs typeface="Times New Roman"/>
                      </a:endParaRPr>
                    </a:p>
                  </a:txBody>
                  <a:tcPr marL="51435" marR="51435"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44384">
                <a:tc>
                  <a:txBody>
                    <a:bodyPr/>
                    <a:lstStyle/>
                    <a:p>
                      <a:pPr marL="0" marR="0" algn="ctr">
                        <a:spcBef>
                          <a:spcPts val="0"/>
                        </a:spcBef>
                        <a:spcAft>
                          <a:spcPts val="0"/>
                        </a:spcAft>
                      </a:pPr>
                      <a:r>
                        <a:rPr lang="en-US" sz="1400" b="0" dirty="0" smtClean="0">
                          <a:latin typeface="Lucida Sans"/>
                          <a:ea typeface="Calibri"/>
                          <a:cs typeface="Times New Roman"/>
                        </a:rPr>
                        <a:t>In connection</a:t>
                      </a:r>
                      <a:r>
                        <a:rPr lang="en-US" sz="1400" b="0" baseline="0" dirty="0" smtClean="0">
                          <a:latin typeface="Lucida Sans"/>
                          <a:ea typeface="Calibri"/>
                          <a:cs typeface="Times New Roman"/>
                        </a:rPr>
                        <a:t> with a </a:t>
                      </a:r>
                      <a:r>
                        <a:rPr lang="en-US" sz="1400" b="0" u="sng" baseline="0" dirty="0" smtClean="0">
                          <a:latin typeface="Lucida Sans"/>
                          <a:ea typeface="Calibri"/>
                          <a:cs typeface="Times New Roman"/>
                        </a:rPr>
                        <a:t>covered matter</a:t>
                      </a:r>
                      <a:endParaRPr lang="en-US" sz="1400" b="0" u="sng" dirty="0">
                        <a:latin typeface="Lucida Sans"/>
                        <a:ea typeface="Calibri"/>
                        <a:cs typeface="Times New Roman"/>
                      </a:endParaRPr>
                    </a:p>
                  </a:txBody>
                  <a:tcPr marL="51435" marR="51435"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7331">
                <a:tc>
                  <a:txBody>
                    <a:bodyPr/>
                    <a:lstStyle/>
                    <a:p>
                      <a:pPr marL="0" marR="0" algn="ctr">
                        <a:spcBef>
                          <a:spcPts val="0"/>
                        </a:spcBef>
                        <a:spcAft>
                          <a:spcPts val="0"/>
                        </a:spcAft>
                      </a:pPr>
                      <a:r>
                        <a:rPr lang="en-US" sz="1400" b="0" dirty="0" smtClean="0">
                          <a:latin typeface="Lucida Sans"/>
                          <a:ea typeface="Calibri"/>
                          <a:cs typeface="Times New Roman"/>
                        </a:rPr>
                        <a:t>In which the</a:t>
                      </a:r>
                      <a:r>
                        <a:rPr lang="en-US" sz="1400" b="0" baseline="0" dirty="0" smtClean="0">
                          <a:latin typeface="Lucida Sans"/>
                          <a:ea typeface="Calibri"/>
                          <a:cs typeface="Times New Roman"/>
                        </a:rPr>
                        <a:t> U.S. is a party or has a direct and substantial interest</a:t>
                      </a:r>
                      <a:endParaRPr lang="en-US" sz="1400" b="0" dirty="0">
                        <a:latin typeface="Lucida Sans"/>
                        <a:ea typeface="Calibri"/>
                        <a:cs typeface="Times New Roman"/>
                      </a:endParaRPr>
                    </a:p>
                  </a:txBody>
                  <a:tcPr marL="51435" marR="51435"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258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latin typeface="Lucida Sans"/>
                          <a:ea typeface="Calibri"/>
                          <a:cs typeface="Times New Roman"/>
                        </a:rPr>
                        <a:t>Other than in the discharge</a:t>
                      </a:r>
                      <a:r>
                        <a:rPr lang="en-US" sz="1400" b="0" baseline="0" dirty="0" smtClean="0">
                          <a:latin typeface="Lucida Sans"/>
                          <a:ea typeface="Calibri"/>
                          <a:cs typeface="Times New Roman"/>
                        </a:rPr>
                        <a:t> of official duties</a:t>
                      </a:r>
                      <a:endParaRPr lang="en-US" sz="1400" b="0" dirty="0" smtClean="0">
                        <a:latin typeface="Lucida Sans"/>
                        <a:ea typeface="Calibri"/>
                        <a:cs typeface="Times New Roman"/>
                      </a:endParaRPr>
                    </a:p>
                  </a:txBody>
                  <a:tcPr marL="51435" marR="51435"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Title 1"/>
          <p:cNvSpPr>
            <a:spLocks noGrp="1"/>
          </p:cNvSpPr>
          <p:nvPr>
            <p:ph type="title"/>
          </p:nvPr>
        </p:nvSpPr>
        <p:spPr/>
        <p:txBody>
          <a:bodyPr/>
          <a:lstStyle/>
          <a:p>
            <a:r>
              <a:rPr lang="en-US" dirty="0" smtClean="0">
                <a:solidFill>
                  <a:schemeClr val="accent5">
                    <a:lumMod val="50000"/>
                  </a:schemeClr>
                </a:solidFill>
              </a:rPr>
              <a:t>18 U.S.C. § 203: Elements</a:t>
            </a:r>
            <a:endParaRPr lang="en-US" dirty="0">
              <a:solidFill>
                <a:schemeClr val="accent5">
                  <a:lumMod val="50000"/>
                </a:schemeClr>
              </a:solidFill>
            </a:endParaRPr>
          </a:p>
        </p:txBody>
      </p:sp>
      <p:grpSp>
        <p:nvGrpSpPr>
          <p:cNvPr id="4" name="Group 3"/>
          <p:cNvGrpSpPr/>
          <p:nvPr/>
        </p:nvGrpSpPr>
        <p:grpSpPr>
          <a:xfrm>
            <a:off x="0" y="6182456"/>
            <a:ext cx="9144001" cy="954317"/>
            <a:chOff x="0" y="6182456"/>
            <a:chExt cx="9144001" cy="954317"/>
          </a:xfrm>
        </p:grpSpPr>
        <p:sp>
          <p:nvSpPr>
            <p:cNvPr id="6" name="Rectangle 5"/>
            <p:cNvSpPr/>
            <p:nvPr/>
          </p:nvSpPr>
          <p:spPr>
            <a:xfrm>
              <a:off x="0" y="6400800"/>
              <a:ext cx="9144001" cy="457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0" y="6340015"/>
              <a:ext cx="9144001" cy="6599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75" y="6182456"/>
              <a:ext cx="1272423" cy="954317"/>
            </a:xfrm>
            <a:prstGeom prst="rect">
              <a:avLst/>
            </a:prstGeom>
          </p:spPr>
        </p:pic>
      </p:grpSp>
      <p:sp>
        <p:nvSpPr>
          <p:cNvPr id="13" name="Rectangle 12"/>
          <p:cNvSpPr/>
          <p:nvPr/>
        </p:nvSpPr>
        <p:spPr>
          <a:xfrm>
            <a:off x="4102227" y="3227832"/>
            <a:ext cx="2042556" cy="249382"/>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effectLst>
                  <a:outerShdw blurRad="38100" dist="38100" dir="2700000" algn="tl">
                    <a:srgbClr val="000000">
                      <a:alpha val="43137"/>
                    </a:srgbClr>
                  </a:outerShdw>
                </a:effectLst>
                <a:latin typeface="Lucida Sans"/>
              </a:rPr>
              <a:t>r</a:t>
            </a:r>
            <a:r>
              <a:rPr lang="en-US" sz="1400" dirty="0" smtClean="0">
                <a:effectLst>
                  <a:outerShdw blurRad="38100" dist="38100" dir="2700000" algn="tl">
                    <a:srgbClr val="000000">
                      <a:alpha val="43137"/>
                    </a:srgbClr>
                  </a:outerShdw>
                </a:effectLst>
                <a:latin typeface="Lucida Sans"/>
              </a:rPr>
              <a:t>epresentational services</a:t>
            </a:r>
            <a:endParaRPr lang="en-US" sz="1400" dirty="0">
              <a:effectLst>
                <a:outerShdw blurRad="38100" dist="38100" dir="2700000" algn="tl">
                  <a:srgbClr val="000000">
                    <a:alpha val="43137"/>
                  </a:srgbClr>
                </a:outerShdw>
              </a:effectLst>
              <a:latin typeface="Lucida Sans"/>
            </a:endParaRPr>
          </a:p>
        </p:txBody>
      </p:sp>
      <p:sp>
        <p:nvSpPr>
          <p:cNvPr id="9" name="Slide Number Placeholder 8"/>
          <p:cNvSpPr>
            <a:spLocks noGrp="1"/>
          </p:cNvSpPr>
          <p:nvPr>
            <p:ph type="sldNum" sz="quarter" idx="12"/>
          </p:nvPr>
        </p:nvSpPr>
        <p:spPr/>
        <p:txBody>
          <a:bodyPr/>
          <a:lstStyle/>
          <a:p>
            <a:fld id="{6113E31D-E2AB-40D1-8B51-AFA5AFEF393A}" type="slidenum">
              <a:rPr lang="en-US" smtClean="0"/>
              <a:pPr/>
              <a:t>27</a:t>
            </a:fld>
            <a:endParaRPr lang="en-US" dirty="0"/>
          </a:p>
        </p:txBody>
      </p:sp>
    </p:spTree>
    <p:extLst>
      <p:ext uri="{BB962C8B-B14F-4D97-AF65-F5344CB8AC3E}">
        <p14:creationId xmlns:p14="http://schemas.microsoft.com/office/powerpoint/2010/main" val="292129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1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1500"/>
                                        <p:tgtEl>
                                          <p:spTgt spid="1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1500"/>
                                        <p:tgtEl>
                                          <p:spTgt spid="1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611187530"/>
              </p:ext>
            </p:extLst>
          </p:nvPr>
        </p:nvGraphicFramePr>
        <p:xfrm>
          <a:off x="1648408" y="1505508"/>
          <a:ext cx="5761759" cy="1467960"/>
        </p:xfrm>
        <a:graphic>
          <a:graphicData uri="http://schemas.openxmlformats.org/drawingml/2006/table">
            <a:tbl>
              <a:tblPr/>
              <a:tblGrid>
                <a:gridCol w="5761759"/>
              </a:tblGrid>
              <a:tr h="344385">
                <a:tc>
                  <a:txBody>
                    <a:bodyPr/>
                    <a:lstStyle/>
                    <a:p>
                      <a:pPr marL="0" marR="0" algn="ctr">
                        <a:spcBef>
                          <a:spcPts val="0"/>
                        </a:spcBef>
                        <a:spcAft>
                          <a:spcPts val="0"/>
                        </a:spcAft>
                      </a:pPr>
                      <a:r>
                        <a:rPr lang="en-US" sz="1400" b="0" dirty="0" smtClean="0">
                          <a:solidFill>
                            <a:schemeClr val="bg1"/>
                          </a:solidFill>
                          <a:effectLst>
                            <a:outerShdw blurRad="38100" dist="38100" dir="2700000" algn="tl">
                              <a:srgbClr val="000000">
                                <a:alpha val="43137"/>
                              </a:srgbClr>
                            </a:outerShdw>
                          </a:effectLst>
                          <a:latin typeface="Lucida Sans"/>
                          <a:ea typeface="Calibri"/>
                          <a:cs typeface="Times New Roman"/>
                        </a:rPr>
                        <a:t>Directly or indirectly</a:t>
                      </a:r>
                      <a:endParaRPr lang="en-US" sz="1400" b="0" dirty="0">
                        <a:solidFill>
                          <a:schemeClr val="bg1"/>
                        </a:solidFill>
                        <a:effectLst>
                          <a:outerShdw blurRad="38100" dist="38100" dir="2700000" algn="tl">
                            <a:srgbClr val="000000">
                              <a:alpha val="43137"/>
                            </a:srgbClr>
                          </a:outerShdw>
                        </a:effectLst>
                        <a:latin typeface="Lucida Sans"/>
                        <a:ea typeface="Calibri"/>
                        <a:cs typeface="Times New Roman"/>
                      </a:endParaRPr>
                    </a:p>
                  </a:txBody>
                  <a:tcPr marL="51435" marR="51435"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r>
              <a:tr h="374525">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effectLst>
                            <a:outerShdw blurRad="38100" dist="38100" dir="2700000" algn="tl">
                              <a:srgbClr val="000000">
                                <a:alpha val="43137"/>
                              </a:srgbClr>
                            </a:outerShdw>
                          </a:effectLst>
                          <a:latin typeface="Lucida Sans"/>
                          <a:cs typeface="Arial" panose="020B0604020202020204" pitchFamily="34" charset="0"/>
                        </a:rPr>
                        <a:t>Receive/accept/seek/demand/agree to receive or accept</a:t>
                      </a:r>
                    </a:p>
                  </a:txBody>
                  <a:tcPr marL="51435" marR="51435"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r>
              <a:tr h="374525">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effectLst>
                            <a:outerShdw blurRad="38100" dist="38100" dir="2700000" algn="tl">
                              <a:srgbClr val="000000">
                                <a:alpha val="43137"/>
                              </a:srgbClr>
                            </a:outerShdw>
                          </a:effectLst>
                          <a:latin typeface="Lucida Sans"/>
                          <a:cs typeface="Arial" panose="020B0604020202020204" pitchFamily="34" charset="0"/>
                        </a:rPr>
                        <a:t>Compensation</a:t>
                      </a:r>
                    </a:p>
                  </a:txBody>
                  <a:tcPr marL="51435" marR="51435"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r>
              <a:tr h="374525">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effectLst>
                            <a:outerShdw blurRad="38100" dist="38100" dir="2700000" algn="tl">
                              <a:srgbClr val="000000">
                                <a:alpha val="43137"/>
                              </a:srgbClr>
                            </a:outerShdw>
                          </a:effectLst>
                          <a:latin typeface="Lucida Sans"/>
                          <a:cs typeface="Arial" panose="020B0604020202020204" pitchFamily="34" charset="0"/>
                        </a:rPr>
                        <a:t>In exchange for provision of representational services to a 3</a:t>
                      </a:r>
                      <a:r>
                        <a:rPr lang="en-US" sz="1400" baseline="30000" dirty="0" smtClean="0">
                          <a:solidFill>
                            <a:schemeClr val="bg1"/>
                          </a:solidFill>
                          <a:effectLst>
                            <a:outerShdw blurRad="38100" dist="38100" dir="2700000" algn="tl">
                              <a:srgbClr val="000000">
                                <a:alpha val="43137"/>
                              </a:srgbClr>
                            </a:outerShdw>
                          </a:effectLst>
                          <a:latin typeface="Lucida Sans"/>
                          <a:cs typeface="Arial" panose="020B0604020202020204" pitchFamily="34" charset="0"/>
                        </a:rPr>
                        <a:t>rd</a:t>
                      </a:r>
                      <a:r>
                        <a:rPr lang="en-US" sz="1400" dirty="0" smtClean="0">
                          <a:solidFill>
                            <a:schemeClr val="bg1"/>
                          </a:solidFill>
                          <a:effectLst>
                            <a:outerShdw blurRad="38100" dist="38100" dir="2700000" algn="tl">
                              <a:srgbClr val="000000">
                                <a:alpha val="43137"/>
                              </a:srgbClr>
                            </a:outerShdw>
                          </a:effectLst>
                          <a:latin typeface="Lucida Sans"/>
                          <a:cs typeface="Arial" panose="020B0604020202020204" pitchFamily="34" charset="0"/>
                        </a:rPr>
                        <a:t> party</a:t>
                      </a:r>
                    </a:p>
                  </a:txBody>
                  <a:tcPr marL="51435" marR="51435"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r>
            </a:tbl>
          </a:graphicData>
        </a:graphic>
      </p:graphicFrame>
      <p:sp>
        <p:nvSpPr>
          <p:cNvPr id="2" name="Title 1"/>
          <p:cNvSpPr>
            <a:spLocks noGrp="1"/>
          </p:cNvSpPr>
          <p:nvPr>
            <p:ph type="title"/>
          </p:nvPr>
        </p:nvSpPr>
        <p:spPr/>
        <p:txBody>
          <a:bodyPr>
            <a:normAutofit/>
          </a:bodyPr>
          <a:lstStyle/>
          <a:p>
            <a:r>
              <a:rPr lang="en-US" sz="4300" dirty="0" smtClean="0">
                <a:solidFill>
                  <a:schemeClr val="accent5">
                    <a:lumMod val="50000"/>
                  </a:schemeClr>
                </a:solidFill>
              </a:rPr>
              <a:t>Difference: Compensation </a:t>
            </a:r>
            <a:endParaRPr lang="en-US" sz="4300" dirty="0">
              <a:solidFill>
                <a:schemeClr val="accent5">
                  <a:lumMod val="50000"/>
                </a:schemeClr>
              </a:solidFill>
            </a:endParaRPr>
          </a:p>
        </p:txBody>
      </p:sp>
      <p:grpSp>
        <p:nvGrpSpPr>
          <p:cNvPr id="4" name="Group 3"/>
          <p:cNvGrpSpPr/>
          <p:nvPr/>
        </p:nvGrpSpPr>
        <p:grpSpPr>
          <a:xfrm>
            <a:off x="0" y="6182456"/>
            <a:ext cx="9144001" cy="954317"/>
            <a:chOff x="0" y="6182456"/>
            <a:chExt cx="9144001" cy="954317"/>
          </a:xfrm>
        </p:grpSpPr>
        <p:sp>
          <p:nvSpPr>
            <p:cNvPr id="5" name="Rectangle 4"/>
            <p:cNvSpPr/>
            <p:nvPr/>
          </p:nvSpPr>
          <p:spPr>
            <a:xfrm>
              <a:off x="0" y="6400800"/>
              <a:ext cx="9144001" cy="457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6340015"/>
              <a:ext cx="9144001" cy="6599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75" y="6182456"/>
              <a:ext cx="1272423" cy="954317"/>
            </a:xfrm>
            <a:prstGeom prst="rect">
              <a:avLst/>
            </a:prstGeom>
          </p:spPr>
        </p:pic>
      </p:grpSp>
      <p:sp>
        <p:nvSpPr>
          <p:cNvPr id="10" name="Rectangle 9"/>
          <p:cNvSpPr/>
          <p:nvPr/>
        </p:nvSpPr>
        <p:spPr>
          <a:xfrm>
            <a:off x="822960" y="3538728"/>
            <a:ext cx="7347264" cy="1912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spcAft>
                <a:spcPts val="1000"/>
              </a:spcAft>
            </a:pPr>
            <a:endParaRPr lang="en-US" dirty="0">
              <a:solidFill>
                <a:schemeClr val="tx1">
                  <a:lumMod val="75000"/>
                  <a:lumOff val="25000"/>
                </a:schemeClr>
              </a:solidFill>
            </a:endParaRPr>
          </a:p>
        </p:txBody>
      </p:sp>
      <p:sp>
        <p:nvSpPr>
          <p:cNvPr id="12" name="Rectangle 11"/>
          <p:cNvSpPr/>
          <p:nvPr/>
        </p:nvSpPr>
        <p:spPr>
          <a:xfrm>
            <a:off x="1413164" y="1496545"/>
            <a:ext cx="6317672" cy="34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fld id="{6113E31D-E2AB-40D1-8B51-AFA5AFEF393A}" type="slidenum">
              <a:rPr lang="en-US" smtClean="0"/>
              <a:pPr/>
              <a:t>28</a:t>
            </a:fld>
            <a:endParaRPr lang="en-US" dirty="0"/>
          </a:p>
        </p:txBody>
      </p:sp>
      <p:sp>
        <p:nvSpPr>
          <p:cNvPr id="11" name="Rectangle 10"/>
          <p:cNvSpPr/>
          <p:nvPr/>
        </p:nvSpPr>
        <p:spPr>
          <a:xfrm>
            <a:off x="1559503" y="2606040"/>
            <a:ext cx="6317672" cy="932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22960" y="3110102"/>
            <a:ext cx="7347264" cy="2422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320040" rtlCol="0" anchor="t" anchorCtr="0"/>
          <a:lstStyle/>
          <a:p>
            <a:pPr>
              <a:spcAft>
                <a:spcPts val="1000"/>
              </a:spcAft>
            </a:pPr>
            <a:r>
              <a:rPr lang="en-US" b="1" dirty="0">
                <a:solidFill>
                  <a:schemeClr val="tx1">
                    <a:lumMod val="75000"/>
                    <a:lumOff val="25000"/>
                  </a:schemeClr>
                </a:solidFill>
              </a:rPr>
              <a:t>Could include</a:t>
            </a:r>
            <a:r>
              <a:rPr lang="en-US" dirty="0" smtClean="0">
                <a:solidFill>
                  <a:schemeClr val="tx1">
                    <a:lumMod val="75000"/>
                    <a:lumOff val="25000"/>
                  </a:schemeClr>
                </a:solidFill>
              </a:rPr>
              <a:t>: Salary </a:t>
            </a:r>
            <a:r>
              <a:rPr lang="en-US" dirty="0">
                <a:solidFill>
                  <a:schemeClr val="tx1">
                    <a:lumMod val="75000"/>
                    <a:lumOff val="25000"/>
                  </a:schemeClr>
                </a:solidFill>
              </a:rPr>
              <a:t>from an employer for </a:t>
            </a:r>
            <a:r>
              <a:rPr lang="en-US" dirty="0" smtClean="0">
                <a:solidFill>
                  <a:schemeClr val="tx1">
                    <a:lumMod val="75000"/>
                    <a:lumOff val="25000"/>
                  </a:schemeClr>
                </a:solidFill>
              </a:rPr>
              <a:t>providing </a:t>
            </a:r>
            <a:r>
              <a:rPr lang="en-US" dirty="0">
                <a:solidFill>
                  <a:schemeClr val="tx1">
                    <a:lumMod val="75000"/>
                    <a:lumOff val="25000"/>
                  </a:schemeClr>
                </a:solidFill>
              </a:rPr>
              <a:t>representational </a:t>
            </a:r>
            <a:r>
              <a:rPr lang="en-US" dirty="0" smtClean="0">
                <a:solidFill>
                  <a:schemeClr val="tx1">
                    <a:lumMod val="75000"/>
                    <a:lumOff val="25000"/>
                  </a:schemeClr>
                </a:solidFill>
              </a:rPr>
              <a:t>services, hourly </a:t>
            </a:r>
            <a:r>
              <a:rPr lang="en-US" dirty="0">
                <a:solidFill>
                  <a:schemeClr val="tx1">
                    <a:lumMod val="75000"/>
                    <a:lumOff val="25000"/>
                  </a:schemeClr>
                </a:solidFill>
              </a:rPr>
              <a:t>legal fees from a </a:t>
            </a:r>
            <a:r>
              <a:rPr lang="en-US" dirty="0" smtClean="0">
                <a:solidFill>
                  <a:schemeClr val="tx1">
                    <a:lumMod val="75000"/>
                    <a:lumOff val="25000"/>
                  </a:schemeClr>
                </a:solidFill>
              </a:rPr>
              <a:t>client, contingency </a:t>
            </a:r>
            <a:r>
              <a:rPr lang="en-US" dirty="0">
                <a:solidFill>
                  <a:schemeClr val="tx1">
                    <a:lumMod val="75000"/>
                    <a:lumOff val="25000"/>
                  </a:schemeClr>
                </a:solidFill>
              </a:rPr>
              <a:t>fee for helping someone </a:t>
            </a:r>
            <a:r>
              <a:rPr lang="en-US" dirty="0" smtClean="0">
                <a:solidFill>
                  <a:schemeClr val="tx1">
                    <a:lumMod val="75000"/>
                    <a:lumOff val="25000"/>
                  </a:schemeClr>
                </a:solidFill>
              </a:rPr>
              <a:t>win a legal case against the government, or a commission for helping someone obtain </a:t>
            </a:r>
            <a:r>
              <a:rPr lang="en-US" dirty="0">
                <a:solidFill>
                  <a:schemeClr val="tx1">
                    <a:lumMod val="75000"/>
                    <a:lumOff val="25000"/>
                  </a:schemeClr>
                </a:solidFill>
              </a:rPr>
              <a:t>a </a:t>
            </a:r>
            <a:r>
              <a:rPr lang="en-US" dirty="0" smtClean="0">
                <a:solidFill>
                  <a:schemeClr val="tx1">
                    <a:lumMod val="75000"/>
                    <a:lumOff val="25000"/>
                  </a:schemeClr>
                </a:solidFill>
              </a:rPr>
              <a:t>government contract.</a:t>
            </a:r>
          </a:p>
          <a:p>
            <a:r>
              <a:rPr lang="en-US" b="1" dirty="0" smtClean="0">
                <a:solidFill>
                  <a:schemeClr val="tx1">
                    <a:lumMod val="75000"/>
                    <a:lumOff val="25000"/>
                  </a:schemeClr>
                </a:solidFill>
              </a:rPr>
              <a:t>Generally does not include </a:t>
            </a:r>
            <a:r>
              <a:rPr lang="en-US" dirty="0" smtClean="0">
                <a:solidFill>
                  <a:schemeClr val="tx1">
                    <a:lumMod val="75000"/>
                    <a:lumOff val="25000"/>
                  </a:schemeClr>
                </a:solidFill>
              </a:rPr>
              <a:t>reimbursement </a:t>
            </a:r>
            <a:r>
              <a:rPr lang="en-US" dirty="0">
                <a:solidFill>
                  <a:schemeClr val="tx1">
                    <a:lumMod val="75000"/>
                    <a:lumOff val="25000"/>
                  </a:schemeClr>
                </a:solidFill>
              </a:rPr>
              <a:t>of expenses separately billed as actual </a:t>
            </a:r>
            <a:r>
              <a:rPr lang="en-US" dirty="0" smtClean="0">
                <a:solidFill>
                  <a:schemeClr val="tx1">
                    <a:lumMod val="75000"/>
                    <a:lumOff val="25000"/>
                  </a:schemeClr>
                </a:solidFill>
              </a:rPr>
              <a:t>costs (</a:t>
            </a:r>
            <a:r>
              <a:rPr lang="en-US" i="1" dirty="0" smtClean="0">
                <a:solidFill>
                  <a:schemeClr val="tx1">
                    <a:lumMod val="75000"/>
                    <a:lumOff val="25000"/>
                  </a:schemeClr>
                </a:solidFill>
              </a:rPr>
              <a:t>but discuss with an ethics official</a:t>
            </a:r>
            <a:r>
              <a:rPr lang="en-US" dirty="0" smtClean="0">
                <a:solidFill>
                  <a:schemeClr val="tx1">
                    <a:lumMod val="75000"/>
                    <a:lumOff val="25000"/>
                  </a:schemeClr>
                </a:solidFill>
              </a:rPr>
              <a:t>).</a:t>
            </a:r>
            <a:endParaRPr lang="en-US" dirty="0">
              <a:solidFill>
                <a:schemeClr val="tx1">
                  <a:lumMod val="75000"/>
                  <a:lumOff val="25000"/>
                </a:schemeClr>
              </a:solidFill>
            </a:endParaRPr>
          </a:p>
        </p:txBody>
      </p:sp>
    </p:spTree>
    <p:extLst>
      <p:ext uri="{BB962C8B-B14F-4D97-AF65-F5344CB8AC3E}">
        <p14:creationId xmlns:p14="http://schemas.microsoft.com/office/powerpoint/2010/main" val="296128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bg/>
                                          </p:spTgt>
                                        </p:tgtEl>
                                        <p:attrNameLst>
                                          <p:attrName>style.visibility</p:attrName>
                                        </p:attrNameLst>
                                      </p:cBhvr>
                                      <p:to>
                                        <p:strVal val="visible"/>
                                      </p:to>
                                    </p:set>
                                    <p:animEffect transition="in" filter="fade">
                                      <p:cBhvr>
                                        <p:cTn id="17" dur="500"/>
                                        <p:tgtEl>
                                          <p:spTgt spid="14">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fade">
                                      <p:cBhvr>
                                        <p:cTn id="20" dur="500"/>
                                        <p:tgtEl>
                                          <p:spTgt spid="1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Effect transition="in" filter="fade">
                                      <p:cBhvr>
                                        <p:cTn id="25" dur="500"/>
                                        <p:tgtEl>
                                          <p:spTgt spid="1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4"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22960" y="3392384"/>
            <a:ext cx="7347264" cy="2078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320040" rtlCol="0" anchor="t" anchorCtr="0"/>
          <a:lstStyle/>
          <a:p>
            <a:pPr>
              <a:spcAft>
                <a:spcPts val="1000"/>
              </a:spcAft>
            </a:pPr>
            <a:r>
              <a:rPr lang="en-US" b="1" dirty="0" smtClean="0">
                <a:solidFill>
                  <a:schemeClr val="tx1">
                    <a:lumMod val="75000"/>
                    <a:lumOff val="25000"/>
                  </a:schemeClr>
                </a:solidFill>
              </a:rPr>
              <a:t>Example</a:t>
            </a:r>
            <a:r>
              <a:rPr lang="en-US" dirty="0" smtClean="0">
                <a:solidFill>
                  <a:schemeClr val="tx1">
                    <a:lumMod val="75000"/>
                    <a:lumOff val="25000"/>
                  </a:schemeClr>
                </a:solidFill>
              </a:rPr>
              <a:t>: An employee who is a partner at a law firm may not share in any fees received by the partnership for representational work performed by other firm members before the government.</a:t>
            </a:r>
          </a:p>
          <a:p>
            <a:pPr>
              <a:spcAft>
                <a:spcPts val="1000"/>
              </a:spcAft>
            </a:pPr>
            <a:r>
              <a:rPr lang="en-US" dirty="0" smtClean="0">
                <a:solidFill>
                  <a:schemeClr val="tx1">
                    <a:lumMod val="75000"/>
                    <a:lumOff val="25000"/>
                  </a:schemeClr>
                </a:solidFill>
              </a:rPr>
              <a:t>This includes any kind of share in the </a:t>
            </a:r>
            <a:r>
              <a:rPr lang="en-US" u="sng" dirty="0" smtClean="0">
                <a:solidFill>
                  <a:schemeClr val="tx1">
                    <a:lumMod val="75000"/>
                    <a:lumOff val="25000"/>
                  </a:schemeClr>
                </a:solidFill>
              </a:rPr>
              <a:t>profits</a:t>
            </a:r>
            <a:r>
              <a:rPr lang="en-US" dirty="0" smtClean="0">
                <a:solidFill>
                  <a:schemeClr val="tx1">
                    <a:lumMod val="75000"/>
                    <a:lumOff val="25000"/>
                  </a:schemeClr>
                </a:solidFill>
              </a:rPr>
              <a:t> of a firm engaged in providing such representational services, </a:t>
            </a:r>
            <a:r>
              <a:rPr lang="en-US" i="1" dirty="0" smtClean="0">
                <a:solidFill>
                  <a:schemeClr val="tx1">
                    <a:lumMod val="75000"/>
                    <a:lumOff val="25000"/>
                  </a:schemeClr>
                </a:solidFill>
              </a:rPr>
              <a:t>even bonuses tied to firm profitability.</a:t>
            </a:r>
          </a:p>
        </p:txBody>
      </p:sp>
      <p:sp>
        <p:nvSpPr>
          <p:cNvPr id="2" name="Title 1"/>
          <p:cNvSpPr>
            <a:spLocks noGrp="1"/>
          </p:cNvSpPr>
          <p:nvPr>
            <p:ph type="title"/>
          </p:nvPr>
        </p:nvSpPr>
        <p:spPr/>
        <p:txBody>
          <a:bodyPr>
            <a:normAutofit fontScale="90000"/>
          </a:bodyPr>
          <a:lstStyle/>
          <a:p>
            <a:r>
              <a:rPr lang="en-US" dirty="0" smtClean="0">
                <a:solidFill>
                  <a:schemeClr val="accent5">
                    <a:lumMod val="50000"/>
                  </a:schemeClr>
                </a:solidFill>
              </a:rPr>
              <a:t>Difference: Rep. services by others</a:t>
            </a:r>
            <a:endParaRPr lang="en-US" dirty="0">
              <a:solidFill>
                <a:schemeClr val="accent5">
                  <a:lumMod val="50000"/>
                </a:schemeClr>
              </a:solidFill>
            </a:endParaRPr>
          </a:p>
        </p:txBody>
      </p:sp>
      <p:grpSp>
        <p:nvGrpSpPr>
          <p:cNvPr id="4" name="Group 3"/>
          <p:cNvGrpSpPr/>
          <p:nvPr/>
        </p:nvGrpSpPr>
        <p:grpSpPr>
          <a:xfrm>
            <a:off x="0" y="6182456"/>
            <a:ext cx="9144001" cy="954317"/>
            <a:chOff x="0" y="6182456"/>
            <a:chExt cx="9144001" cy="954317"/>
          </a:xfrm>
        </p:grpSpPr>
        <p:sp>
          <p:nvSpPr>
            <p:cNvPr id="5" name="Rectangle 4"/>
            <p:cNvSpPr/>
            <p:nvPr/>
          </p:nvSpPr>
          <p:spPr>
            <a:xfrm>
              <a:off x="0" y="6400800"/>
              <a:ext cx="9144001" cy="457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6340015"/>
              <a:ext cx="9144001" cy="6599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75" y="6182456"/>
              <a:ext cx="1272423" cy="954317"/>
            </a:xfrm>
            <a:prstGeom prst="rect">
              <a:avLst/>
            </a:prstGeom>
          </p:spPr>
        </p:pic>
      </p:grpSp>
      <p:graphicFrame>
        <p:nvGraphicFramePr>
          <p:cNvPr id="9" name="Table 8"/>
          <p:cNvGraphicFramePr>
            <a:graphicFrameLocks noGrp="1"/>
          </p:cNvGraphicFramePr>
          <p:nvPr>
            <p:extLst>
              <p:ext uri="{D42A27DB-BD31-4B8C-83A1-F6EECF244321}">
                <p14:modId xmlns:p14="http://schemas.microsoft.com/office/powerpoint/2010/main" val="4223456829"/>
              </p:ext>
            </p:extLst>
          </p:nvPr>
        </p:nvGraphicFramePr>
        <p:xfrm>
          <a:off x="1648408" y="1505508"/>
          <a:ext cx="5761759" cy="1842485"/>
        </p:xfrm>
        <a:graphic>
          <a:graphicData uri="http://schemas.openxmlformats.org/drawingml/2006/table">
            <a:tbl>
              <a:tblPr/>
              <a:tblGrid>
                <a:gridCol w="5761759"/>
              </a:tblGrid>
              <a:tr h="344385">
                <a:tc>
                  <a:txBody>
                    <a:bodyPr/>
                    <a:lstStyle/>
                    <a:p>
                      <a:pPr marL="0" marR="0" algn="ctr">
                        <a:spcBef>
                          <a:spcPts val="0"/>
                        </a:spcBef>
                        <a:spcAft>
                          <a:spcPts val="0"/>
                        </a:spcAft>
                      </a:pPr>
                      <a:r>
                        <a:rPr lang="en-US" sz="1400" b="0" dirty="0" smtClean="0">
                          <a:solidFill>
                            <a:schemeClr val="bg1"/>
                          </a:solidFill>
                          <a:effectLst>
                            <a:outerShdw blurRad="38100" dist="38100" dir="2700000" algn="tl">
                              <a:srgbClr val="000000">
                                <a:alpha val="43137"/>
                              </a:srgbClr>
                            </a:outerShdw>
                          </a:effectLst>
                          <a:latin typeface="Lucida Sans"/>
                          <a:ea typeface="Calibri"/>
                          <a:cs typeface="Times New Roman"/>
                        </a:rPr>
                        <a:t>Directly or indirectly</a:t>
                      </a:r>
                      <a:endParaRPr lang="en-US" sz="1400" b="0" dirty="0">
                        <a:solidFill>
                          <a:schemeClr val="bg1"/>
                        </a:solidFill>
                        <a:effectLst>
                          <a:outerShdw blurRad="38100" dist="38100" dir="2700000" algn="tl">
                            <a:srgbClr val="000000">
                              <a:alpha val="43137"/>
                            </a:srgbClr>
                          </a:outerShdw>
                        </a:effectLst>
                        <a:latin typeface="Lucida Sans"/>
                        <a:ea typeface="Calibri"/>
                        <a:cs typeface="Times New Roman"/>
                      </a:endParaRPr>
                    </a:p>
                  </a:txBody>
                  <a:tcPr marL="51435" marR="51435"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r>
              <a:tr h="374525">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effectLst>
                            <a:outerShdw blurRad="38100" dist="38100" dir="2700000" algn="tl">
                              <a:srgbClr val="000000">
                                <a:alpha val="43137"/>
                              </a:srgbClr>
                            </a:outerShdw>
                          </a:effectLst>
                          <a:latin typeface="Lucida Sans"/>
                          <a:cs typeface="Arial" panose="020B0604020202020204" pitchFamily="34" charset="0"/>
                        </a:rPr>
                        <a:t>Receive/accept/seek/demand/agree to receive or accept</a:t>
                      </a:r>
                    </a:p>
                  </a:txBody>
                  <a:tcPr marL="51435" marR="51435"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r>
              <a:tr h="374525">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effectLst>
                            <a:outerShdw blurRad="38100" dist="38100" dir="2700000" algn="tl">
                              <a:srgbClr val="000000">
                                <a:alpha val="43137"/>
                              </a:srgbClr>
                            </a:outerShdw>
                          </a:effectLst>
                          <a:latin typeface="Lucida Sans"/>
                          <a:cs typeface="Arial" panose="020B0604020202020204" pitchFamily="34" charset="0"/>
                        </a:rPr>
                        <a:t>Compensation</a:t>
                      </a:r>
                    </a:p>
                  </a:txBody>
                  <a:tcPr marL="51435" marR="51435"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r>
              <a:tr h="374525">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effectLst>
                            <a:outerShdw blurRad="38100" dist="38100" dir="2700000" algn="tl">
                              <a:srgbClr val="000000">
                                <a:alpha val="43137"/>
                              </a:srgbClr>
                            </a:outerShdw>
                          </a:effectLst>
                          <a:latin typeface="Lucida Sans"/>
                          <a:cs typeface="Arial" panose="020B0604020202020204" pitchFamily="34" charset="0"/>
                        </a:rPr>
                        <a:t>In exchange for provision of representational services to a 3</a:t>
                      </a:r>
                      <a:r>
                        <a:rPr lang="en-US" sz="1400" baseline="30000" dirty="0" smtClean="0">
                          <a:solidFill>
                            <a:schemeClr val="bg1"/>
                          </a:solidFill>
                          <a:effectLst>
                            <a:outerShdw blurRad="38100" dist="38100" dir="2700000" algn="tl">
                              <a:srgbClr val="000000">
                                <a:alpha val="43137"/>
                              </a:srgbClr>
                            </a:outerShdw>
                          </a:effectLst>
                          <a:latin typeface="Lucida Sans"/>
                          <a:cs typeface="Arial" panose="020B0604020202020204" pitchFamily="34" charset="0"/>
                        </a:rPr>
                        <a:t>rd</a:t>
                      </a:r>
                      <a:r>
                        <a:rPr lang="en-US" sz="1400" dirty="0" smtClean="0">
                          <a:solidFill>
                            <a:schemeClr val="bg1"/>
                          </a:solidFill>
                          <a:effectLst>
                            <a:outerShdw blurRad="38100" dist="38100" dir="2700000" algn="tl">
                              <a:srgbClr val="000000">
                                <a:alpha val="43137"/>
                              </a:srgbClr>
                            </a:outerShdw>
                          </a:effectLst>
                          <a:latin typeface="Lucida Sans"/>
                          <a:cs typeface="Arial" panose="020B0604020202020204" pitchFamily="34" charset="0"/>
                        </a:rPr>
                        <a:t> party</a:t>
                      </a:r>
                    </a:p>
                  </a:txBody>
                  <a:tcPr marL="51435" marR="51435"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r>
              <a:tr h="374525">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effectLst>
                            <a:outerShdw blurRad="38100" dist="38100" dir="2700000" algn="tl">
                              <a:srgbClr val="000000">
                                <a:alpha val="43137"/>
                              </a:srgbClr>
                            </a:outerShdw>
                          </a:effectLst>
                          <a:latin typeface="Lucida Sans"/>
                          <a:cs typeface="Arial" panose="020B0604020202020204" pitchFamily="34" charset="0"/>
                        </a:rPr>
                        <a:t>Rendered personally or by another</a:t>
                      </a:r>
                    </a:p>
                  </a:txBody>
                  <a:tcPr marL="51435" marR="51435"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r>
            </a:tbl>
          </a:graphicData>
        </a:graphic>
      </p:graphicFrame>
      <p:sp>
        <p:nvSpPr>
          <p:cNvPr id="13" name="Slide Number Placeholder 12"/>
          <p:cNvSpPr>
            <a:spLocks noGrp="1"/>
          </p:cNvSpPr>
          <p:nvPr>
            <p:ph type="sldNum" sz="quarter" idx="12"/>
          </p:nvPr>
        </p:nvSpPr>
        <p:spPr/>
        <p:txBody>
          <a:bodyPr/>
          <a:lstStyle/>
          <a:p>
            <a:fld id="{6113E31D-E2AB-40D1-8B51-AFA5AFEF393A}" type="slidenum">
              <a:rPr lang="en-US" smtClean="0"/>
              <a:pPr/>
              <a:t>29</a:t>
            </a:fld>
            <a:endParaRPr lang="en-US" dirty="0"/>
          </a:p>
        </p:txBody>
      </p:sp>
      <p:sp>
        <p:nvSpPr>
          <p:cNvPr id="14" name="Right Arrow 13"/>
          <p:cNvSpPr/>
          <p:nvPr/>
        </p:nvSpPr>
        <p:spPr>
          <a:xfrm>
            <a:off x="1790700" y="2950339"/>
            <a:ext cx="1248806" cy="442045"/>
          </a:xfrm>
          <a:prstGeom prst="rightArrow">
            <a:avLst/>
          </a:prstGeom>
          <a:solidFill>
            <a:srgbClr val="FF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413164" y="2986278"/>
            <a:ext cx="6317672" cy="463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983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bg/>
                                          </p:spTgt>
                                        </p:tgtEl>
                                        <p:attrNameLst>
                                          <p:attrName>style.visibility</p:attrName>
                                        </p:attrNameLst>
                                      </p:cBhvr>
                                      <p:to>
                                        <p:strVal val="visible"/>
                                      </p:to>
                                    </p:set>
                                    <p:animEffect transition="in" filter="fade">
                                      <p:cBhvr>
                                        <p:cTn id="15" dur="500"/>
                                        <p:tgtEl>
                                          <p:spTgt spid="12">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fade">
                                      <p:cBhvr>
                                        <p:cTn id="23"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P spid="14"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0000"/>
              </a:lnSpc>
            </a:pPr>
            <a:r>
              <a:rPr lang="en-US" sz="3600" dirty="0"/>
              <a:t>18 U.S.C. § 205(a): </a:t>
            </a:r>
            <a:r>
              <a:rPr lang="en-US" sz="3600" dirty="0" smtClean="0"/>
              <a:t/>
            </a:r>
            <a:br>
              <a:rPr lang="en-US" sz="3600" dirty="0" smtClean="0"/>
            </a:br>
            <a:r>
              <a:rPr lang="en-US" sz="3600" dirty="0" smtClean="0"/>
              <a:t>Three </a:t>
            </a:r>
            <a:r>
              <a:rPr lang="en-US" sz="3600" dirty="0"/>
              <a:t>Distinct Offenses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98780940"/>
              </p:ext>
            </p:extLst>
          </p:nvPr>
        </p:nvGraphicFramePr>
        <p:xfrm>
          <a:off x="1610436" y="1572768"/>
          <a:ext cx="5950424" cy="4253948"/>
        </p:xfrm>
        <a:graphic>
          <a:graphicData uri="http://schemas.openxmlformats.org/drawingml/2006/table">
            <a:tbl>
              <a:tblPr bandRow="1">
                <a:tableStyleId>{073A0DAA-6AF3-43AB-8588-CEC1D06C72B9}</a:tableStyleId>
              </a:tblPr>
              <a:tblGrid>
                <a:gridCol w="1132764"/>
                <a:gridCol w="4817660"/>
              </a:tblGrid>
              <a:tr h="1155403">
                <a:tc>
                  <a:txBody>
                    <a:bodyPr/>
                    <a:lstStyle/>
                    <a:p>
                      <a:pPr marL="0" marR="0" algn="ctr">
                        <a:spcBef>
                          <a:spcPts val="0"/>
                        </a:spcBef>
                        <a:spcAft>
                          <a:spcPts val="0"/>
                        </a:spcAft>
                      </a:pPr>
                      <a:r>
                        <a:rPr lang="en-US" sz="1600" dirty="0" smtClean="0"/>
                        <a:t>(a)(1) </a:t>
                      </a:r>
                    </a:p>
                    <a:p>
                      <a:pPr marL="0" marR="0" algn="ctr">
                        <a:spcBef>
                          <a:spcPts val="0"/>
                        </a:spcBef>
                        <a:spcAft>
                          <a:spcPts val="0"/>
                        </a:spcAft>
                      </a:pPr>
                      <a:r>
                        <a:rPr lang="en-US" sz="1600" dirty="0" smtClean="0"/>
                        <a:t>Clause 1</a:t>
                      </a:r>
                      <a:endParaRPr lang="en-US" sz="1600" b="1" dirty="0">
                        <a:solidFill>
                          <a:schemeClr val="bg2"/>
                        </a:solidFill>
                        <a:latin typeface="Lucida Sans"/>
                        <a:ea typeface="Calibri"/>
                      </a:endParaRPr>
                    </a:p>
                  </a:txBody>
                  <a:tcPr marL="50508" marR="50508" marT="0" marB="0" anchor="ctr"/>
                </a:tc>
                <a:tc>
                  <a:txBody>
                    <a:bodyPr/>
                    <a:lstStyle/>
                    <a:p>
                      <a:pPr marL="0" marR="0" algn="l">
                        <a:spcBef>
                          <a:spcPts val="0"/>
                        </a:spcBef>
                        <a:spcAft>
                          <a:spcPts val="0"/>
                        </a:spcAft>
                      </a:pPr>
                      <a:r>
                        <a:rPr lang="en-US" sz="1600" u="none" kern="1200" dirty="0" smtClean="0">
                          <a:effectLst/>
                        </a:rPr>
                        <a:t>Bars employees, other than in the discharge</a:t>
                      </a:r>
                      <a:r>
                        <a:rPr lang="en-US" sz="1600" u="none" kern="1200" baseline="0" dirty="0" smtClean="0">
                          <a:effectLst/>
                        </a:rPr>
                        <a:t> of their official duties,</a:t>
                      </a:r>
                      <a:r>
                        <a:rPr lang="en-US" sz="1600" u="none" kern="1200" dirty="0" smtClean="0">
                          <a:effectLst/>
                        </a:rPr>
                        <a:t> from acting as agent</a:t>
                      </a:r>
                      <a:r>
                        <a:rPr lang="en-US" sz="1600" u="none" kern="1200" baseline="0" dirty="0" smtClean="0">
                          <a:effectLst/>
                        </a:rPr>
                        <a:t> or attorney for another for prosecuting any </a:t>
                      </a:r>
                      <a:r>
                        <a:rPr lang="en-US" sz="1600" u="sng" kern="1200" baseline="0" dirty="0" smtClean="0">
                          <a:effectLst/>
                        </a:rPr>
                        <a:t>claim</a:t>
                      </a:r>
                      <a:r>
                        <a:rPr lang="en-US" sz="1600" u="none" kern="1200" baseline="0" dirty="0" smtClean="0">
                          <a:effectLst/>
                        </a:rPr>
                        <a:t> against the U.S.</a:t>
                      </a:r>
                      <a:endParaRPr lang="en-US" sz="1600" b="1" u="none" kern="1200" baseline="0" dirty="0" smtClean="0">
                        <a:solidFill>
                          <a:schemeClr val="bg1"/>
                        </a:solidFill>
                        <a:effectLst/>
                        <a:latin typeface="Lucida Sans"/>
                        <a:ea typeface="+mn-ea"/>
                        <a:cs typeface="+mn-cs"/>
                      </a:endParaRPr>
                    </a:p>
                  </a:txBody>
                  <a:tcPr marR="50508" marT="0" marB="0" anchor="ctr"/>
                </a:tc>
              </a:tr>
              <a:tr h="1337140">
                <a:tc>
                  <a:txBody>
                    <a:bodyPr/>
                    <a:lstStyle/>
                    <a:p>
                      <a:pPr marL="0" marR="0" algn="ctr">
                        <a:spcBef>
                          <a:spcPts val="0"/>
                        </a:spcBef>
                        <a:spcAft>
                          <a:spcPts val="0"/>
                        </a:spcAft>
                      </a:pPr>
                      <a:r>
                        <a:rPr lang="en-US" sz="1600" dirty="0" smtClean="0"/>
                        <a:t>(a)(1)</a:t>
                      </a:r>
                    </a:p>
                    <a:p>
                      <a:pPr marL="0" marR="0" algn="ctr">
                        <a:spcBef>
                          <a:spcPts val="0"/>
                        </a:spcBef>
                        <a:spcAft>
                          <a:spcPts val="0"/>
                        </a:spcAft>
                      </a:pPr>
                      <a:r>
                        <a:rPr lang="en-US" sz="1600" dirty="0" smtClean="0"/>
                        <a:t>Clause</a:t>
                      </a:r>
                      <a:r>
                        <a:rPr lang="en-US" sz="1600" baseline="0" dirty="0" smtClean="0"/>
                        <a:t> 2</a:t>
                      </a:r>
                      <a:endParaRPr lang="en-US" sz="1600" b="1" dirty="0">
                        <a:solidFill>
                          <a:schemeClr val="bg2"/>
                        </a:solidFill>
                        <a:latin typeface="Lucida Sans"/>
                        <a:ea typeface="Calibri"/>
                      </a:endParaRPr>
                    </a:p>
                  </a:txBody>
                  <a:tcPr marL="50508" marR="50508" marT="0" marB="0" anchor="ctr"/>
                </a:tc>
                <a:tc>
                  <a:txBody>
                    <a:bodyPr/>
                    <a:lstStyle/>
                    <a:p>
                      <a:pPr marL="0" marR="0" algn="l">
                        <a:spcBef>
                          <a:spcPts val="0"/>
                        </a:spcBef>
                        <a:spcAft>
                          <a:spcPts val="0"/>
                        </a:spcAft>
                      </a:pPr>
                      <a:r>
                        <a:rPr lang="en-US" sz="1600" u="none" kern="1200" dirty="0" smtClean="0">
                          <a:effectLst/>
                        </a:rPr>
                        <a:t>Bars employees, other than in the discharge</a:t>
                      </a:r>
                      <a:r>
                        <a:rPr lang="en-US" sz="1600" u="none" kern="1200" baseline="0" dirty="0" smtClean="0">
                          <a:effectLst/>
                        </a:rPr>
                        <a:t> of their official duties,</a:t>
                      </a:r>
                      <a:r>
                        <a:rPr lang="en-US" sz="1600" u="none" kern="1200" dirty="0" smtClean="0">
                          <a:effectLst/>
                        </a:rPr>
                        <a:t> from receiving any compensation in consideration of assistance in the prosecution of a </a:t>
                      </a:r>
                      <a:r>
                        <a:rPr lang="en-US" sz="1600" u="sng" kern="1200" dirty="0" smtClean="0">
                          <a:effectLst/>
                        </a:rPr>
                        <a:t>claim</a:t>
                      </a:r>
                      <a:r>
                        <a:rPr lang="en-US" sz="1600" u="none" kern="1200" dirty="0" smtClean="0">
                          <a:effectLst/>
                        </a:rPr>
                        <a:t> against the U.S.</a:t>
                      </a:r>
                      <a:endParaRPr lang="en-US" sz="1600" b="1" u="none" dirty="0">
                        <a:solidFill>
                          <a:schemeClr val="bg1"/>
                        </a:solidFill>
                        <a:latin typeface="Lucida Sans"/>
                        <a:ea typeface="Calibri"/>
                      </a:endParaRPr>
                    </a:p>
                  </a:txBody>
                  <a:tcPr marR="50508" marT="0" marB="0" anchor="ctr"/>
                </a:tc>
              </a:tr>
              <a:tr h="1761405">
                <a:tc>
                  <a:txBody>
                    <a:bodyPr/>
                    <a:lstStyle/>
                    <a:p>
                      <a:pPr marL="0" marR="0" algn="ctr">
                        <a:spcBef>
                          <a:spcPts val="0"/>
                        </a:spcBef>
                        <a:spcAft>
                          <a:spcPts val="0"/>
                        </a:spcAft>
                      </a:pPr>
                      <a:r>
                        <a:rPr lang="en-US" sz="1600" dirty="0" smtClean="0"/>
                        <a:t>(a)(2)</a:t>
                      </a:r>
                      <a:endParaRPr lang="en-US" sz="1600" b="1" dirty="0">
                        <a:solidFill>
                          <a:schemeClr val="bg2"/>
                        </a:solidFill>
                        <a:latin typeface="Lucida Sans"/>
                        <a:ea typeface="Calibri"/>
                      </a:endParaRPr>
                    </a:p>
                  </a:txBody>
                  <a:tcPr marL="50508" marR="50508" marT="0" marB="0" anchor="ctr"/>
                </a:tc>
                <a:tc>
                  <a:txBody>
                    <a:bodyPr/>
                    <a:lstStyle/>
                    <a:p>
                      <a:pPr marL="0" marR="0" algn="l">
                        <a:spcBef>
                          <a:spcPts val="0"/>
                        </a:spcBef>
                        <a:spcAft>
                          <a:spcPts val="0"/>
                        </a:spcAft>
                      </a:pPr>
                      <a:r>
                        <a:rPr lang="en-US" sz="1600" u="none" dirty="0" smtClean="0"/>
                        <a:t>Bars employees, </a:t>
                      </a:r>
                      <a:r>
                        <a:rPr lang="en-US" sz="1600" u="none" kern="1200" dirty="0" smtClean="0">
                          <a:effectLst/>
                        </a:rPr>
                        <a:t>other than in the discharge</a:t>
                      </a:r>
                      <a:r>
                        <a:rPr lang="en-US" sz="1600" u="none" kern="1200" baseline="0" dirty="0" smtClean="0">
                          <a:effectLst/>
                        </a:rPr>
                        <a:t> of their official duties,</a:t>
                      </a:r>
                      <a:r>
                        <a:rPr lang="en-US" sz="1600" u="none" dirty="0" smtClean="0"/>
                        <a:t> from acting as agent</a:t>
                      </a:r>
                      <a:r>
                        <a:rPr lang="en-US" sz="1600" u="none" baseline="0" dirty="0" smtClean="0"/>
                        <a:t> or attorney for another before any department, agency, or court in connection with a </a:t>
                      </a:r>
                      <a:r>
                        <a:rPr lang="en-US" sz="1600" u="sng" baseline="0" dirty="0" smtClean="0"/>
                        <a:t>covered matter</a:t>
                      </a:r>
                      <a:r>
                        <a:rPr lang="en-US" sz="1600" u="none" baseline="0" dirty="0" smtClean="0"/>
                        <a:t> in which the U.S. is a party or has a direct and substantial interest.</a:t>
                      </a:r>
                      <a:endParaRPr lang="en-US" sz="1600" b="1" u="none" dirty="0">
                        <a:solidFill>
                          <a:schemeClr val="bg1"/>
                        </a:solidFill>
                        <a:latin typeface="Lucida Sans"/>
                        <a:ea typeface="Calibri"/>
                      </a:endParaRPr>
                    </a:p>
                  </a:txBody>
                  <a:tcPr marR="50508" marT="0" marB="0" anchor="ctr"/>
                </a:tc>
              </a:tr>
            </a:tbl>
          </a:graphicData>
        </a:graphic>
      </p:graphicFrame>
      <p:sp>
        <p:nvSpPr>
          <p:cNvPr id="6" name="Slide Number Placeholder 5"/>
          <p:cNvSpPr>
            <a:spLocks noGrp="1"/>
          </p:cNvSpPr>
          <p:nvPr>
            <p:ph type="sldNum" sz="quarter" idx="12"/>
          </p:nvPr>
        </p:nvSpPr>
        <p:spPr/>
        <p:txBody>
          <a:bodyPr/>
          <a:lstStyle/>
          <a:p>
            <a:fld id="{6113E31D-E2AB-40D1-8B51-AFA5AFEF393A}" type="slidenum">
              <a:rPr lang="en-US" smtClean="0"/>
              <a:pPr/>
              <a:t>3</a:t>
            </a:fld>
            <a:endParaRPr lang="en-US" dirty="0"/>
          </a:p>
        </p:txBody>
      </p:sp>
    </p:spTree>
    <p:extLst>
      <p:ext uri="{BB962C8B-B14F-4D97-AF65-F5344CB8AC3E}">
        <p14:creationId xmlns:p14="http://schemas.microsoft.com/office/powerpoint/2010/main" val="325742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581934" y="887104"/>
            <a:ext cx="723332" cy="928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2960" y="1501255"/>
            <a:ext cx="4758974" cy="4326339"/>
          </a:xfrm>
        </p:spPr>
        <p:txBody>
          <a:bodyPr lIns="91440" rIns="91440">
            <a:noAutofit/>
          </a:bodyPr>
          <a:lstStyle/>
          <a:p>
            <a:pPr marL="0" indent="0">
              <a:buNone/>
            </a:pPr>
            <a:r>
              <a:rPr lang="en-US" sz="1800" dirty="0"/>
              <a:t>Valerie, an employee of the Department of Energy (DOE), maintains an outside law practice with two other partners. One partner represents a client before the IRS in connection with an investigation. She is not involved in this case, and does no tax work, but instead works on real estate matters that do not involve the federal government.</a:t>
            </a:r>
          </a:p>
          <a:p>
            <a:pPr marL="0" indent="0">
              <a:buNone/>
            </a:pPr>
            <a:r>
              <a:rPr lang="en-US" sz="1800" dirty="0" smtClean="0"/>
              <a:t>Her </a:t>
            </a:r>
            <a:r>
              <a:rPr lang="en-US" sz="1800" dirty="0"/>
              <a:t>partnership share is calculated based on a percentage of the fees generated from all matters in which she or her partners are </a:t>
            </a:r>
            <a:r>
              <a:rPr lang="en-US" sz="1800" dirty="0" smtClean="0"/>
              <a:t>involved</a:t>
            </a:r>
            <a:r>
              <a:rPr lang="en-US" sz="1800" dirty="0"/>
              <a:t>, including the IRS case. </a:t>
            </a:r>
            <a:r>
              <a:rPr lang="en-US" sz="1800" dirty="0" smtClean="0"/>
              <a:t>May she accept this partnership share?</a:t>
            </a:r>
          </a:p>
        </p:txBody>
      </p:sp>
      <p:sp>
        <p:nvSpPr>
          <p:cNvPr id="4" name="Title 1"/>
          <p:cNvSpPr>
            <a:spLocks noGrp="1"/>
          </p:cNvSpPr>
          <p:nvPr>
            <p:ph type="title"/>
          </p:nvPr>
        </p:nvSpPr>
        <p:spPr>
          <a:xfrm>
            <a:off x="822960" y="286605"/>
            <a:ext cx="4758974" cy="1064524"/>
          </a:xfrm>
        </p:spPr>
        <p:txBody>
          <a:bodyPr>
            <a:normAutofit/>
          </a:bodyPr>
          <a:lstStyle/>
          <a:p>
            <a:r>
              <a:rPr lang="en-US" sz="4300" dirty="0" smtClean="0">
                <a:solidFill>
                  <a:schemeClr val="accent5">
                    <a:lumMod val="50000"/>
                  </a:schemeClr>
                </a:solidFill>
              </a:rPr>
              <a:t>Application</a:t>
            </a:r>
            <a:endParaRPr lang="en-US" sz="4300" dirty="0">
              <a:solidFill>
                <a:schemeClr val="accent5">
                  <a:lumMod val="50000"/>
                </a:schemeClr>
              </a:solidFill>
            </a:endParaRPr>
          </a:p>
        </p:txBody>
      </p:sp>
      <p:sp>
        <p:nvSpPr>
          <p:cNvPr id="12" name="Rectangle 11"/>
          <p:cNvSpPr/>
          <p:nvPr/>
        </p:nvSpPr>
        <p:spPr>
          <a:xfrm>
            <a:off x="6018665" y="0"/>
            <a:ext cx="3125336"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dirty="0"/>
          </a:p>
        </p:txBody>
      </p:sp>
      <p:sp>
        <p:nvSpPr>
          <p:cNvPr id="2" name="Rectangle 1"/>
          <p:cNvSpPr/>
          <p:nvPr/>
        </p:nvSpPr>
        <p:spPr>
          <a:xfrm>
            <a:off x="6018663" y="0"/>
            <a:ext cx="3125336"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45720" rIns="274320" rtlCol="0" anchor="ctr" anchorCtr="0"/>
          <a:lstStyle/>
          <a:p>
            <a:pPr marL="0" lvl="1">
              <a:lnSpc>
                <a:spcPct val="100000"/>
              </a:lnSpc>
              <a:spcBef>
                <a:spcPts val="0"/>
              </a:spcBef>
              <a:spcAft>
                <a:spcPts val="600"/>
              </a:spcAft>
              <a:buClr>
                <a:schemeClr val="accent5">
                  <a:lumMod val="75000"/>
                </a:schemeClr>
              </a:buClr>
            </a:pPr>
            <a:r>
              <a:rPr lang="en-US" sz="1500" b="1" dirty="0" smtClean="0">
                <a:solidFill>
                  <a:schemeClr val="accent5">
                    <a:lumMod val="50000"/>
                  </a:schemeClr>
                </a:solidFill>
                <a:latin typeface="Arial" panose="020B0604020202020204" pitchFamily="34" charset="0"/>
                <a:cs typeface="Arial" panose="020B0604020202020204" pitchFamily="34" charset="0"/>
              </a:rPr>
              <a:t>Elements of  203(a)(1)(A)</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Officer or employee when representational services were or are to be rendered</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Other than provided by law for proper discharge of official duties</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Directly or indirectly</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Receives/accepts/seeks/ demands/agrees to receive or accept</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Compensation</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exchange for provision of representational services to a third party</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Rendered personally or by another</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Before a department, agency, or court</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relation to a particular matter</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which the U.S. is a party or has a direct and substantial interest</a:t>
            </a:r>
            <a:endParaRPr lang="en-US" sz="1300" dirty="0">
              <a:solidFill>
                <a:schemeClr val="tx1">
                  <a:lumMod val="75000"/>
                  <a:lumOff val="25000"/>
                </a:schemeClr>
              </a:solidFill>
              <a:latin typeface="Arial" panose="020B0604020202020204" pitchFamily="34" charset="0"/>
              <a:cs typeface="Arial" panose="020B0604020202020204" pitchFamily="34" charset="0"/>
            </a:endParaRPr>
          </a:p>
          <a:p>
            <a:pPr algn="ctr"/>
            <a:endParaRPr lang="en-US" dirty="0"/>
          </a:p>
        </p:txBody>
      </p:sp>
      <p:grpSp>
        <p:nvGrpSpPr>
          <p:cNvPr id="5" name="Group 4"/>
          <p:cNvGrpSpPr/>
          <p:nvPr/>
        </p:nvGrpSpPr>
        <p:grpSpPr>
          <a:xfrm>
            <a:off x="0" y="6182456"/>
            <a:ext cx="9144001" cy="954317"/>
            <a:chOff x="0" y="6182456"/>
            <a:chExt cx="9144001" cy="954317"/>
          </a:xfrm>
        </p:grpSpPr>
        <p:sp>
          <p:nvSpPr>
            <p:cNvPr id="6" name="Rectangle 5"/>
            <p:cNvSpPr/>
            <p:nvPr/>
          </p:nvSpPr>
          <p:spPr>
            <a:xfrm>
              <a:off x="0" y="6400800"/>
              <a:ext cx="9144001" cy="457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0" y="6340015"/>
              <a:ext cx="9144001" cy="6599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75" y="6182456"/>
              <a:ext cx="1272423" cy="954317"/>
            </a:xfrm>
            <a:prstGeom prst="rect">
              <a:avLst/>
            </a:prstGeom>
          </p:spPr>
        </p:pic>
      </p:grpSp>
      <p:sp>
        <p:nvSpPr>
          <p:cNvPr id="13" name="Slide Number Placeholder 12"/>
          <p:cNvSpPr>
            <a:spLocks noGrp="1"/>
          </p:cNvSpPr>
          <p:nvPr>
            <p:ph type="sldNum" sz="quarter" idx="12"/>
          </p:nvPr>
        </p:nvSpPr>
        <p:spPr/>
        <p:txBody>
          <a:bodyPr/>
          <a:lstStyle/>
          <a:p>
            <a:fld id="{6113E31D-E2AB-40D1-8B51-AFA5AFEF393A}" type="slidenum">
              <a:rPr lang="en-US" smtClean="0"/>
              <a:pPr/>
              <a:t>30</a:t>
            </a:fld>
            <a:endParaRPr lang="en-US" dirty="0"/>
          </a:p>
        </p:txBody>
      </p:sp>
    </p:spTree>
    <p:extLst>
      <p:ext uri="{BB962C8B-B14F-4D97-AF65-F5344CB8AC3E}">
        <p14:creationId xmlns:p14="http://schemas.microsoft.com/office/powerpoint/2010/main" val="379482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500"/>
                                        <p:tgtEl>
                                          <p:spTgt spid="2">
                                            <p:txEl>
                                              <p:pRg st="7" end="7"/>
                                            </p:txEl>
                                          </p:spTgt>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fade">
                                      <p:cBhvr>
                                        <p:cTn id="34" dur="500"/>
                                        <p:tgtEl>
                                          <p:spTgt spid="2">
                                            <p:txEl>
                                              <p:pRg st="8" end="8"/>
                                            </p:txEl>
                                          </p:spTgt>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500"/>
                                        <p:tgtEl>
                                          <p:spTgt spid="2">
                                            <p:txEl>
                                              <p:pRg st="9" end="9"/>
                                            </p:txEl>
                                          </p:spTgt>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2">
                                            <p:txEl>
                                              <p:pRg st="10" end="10"/>
                                            </p:txEl>
                                          </p:spTgt>
                                        </p:tgtEl>
                                        <p:attrNameLst>
                                          <p:attrName>style.visibility</p:attrName>
                                        </p:attrNameLst>
                                      </p:cBhvr>
                                      <p:to>
                                        <p:strVal val="visible"/>
                                      </p:to>
                                    </p:set>
                                    <p:animEffect transition="in" filter="fade">
                                      <p:cBhvr>
                                        <p:cTn id="40"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uiExpand="1"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05235" y="3865830"/>
            <a:ext cx="4749421" cy="1754326"/>
          </a:xfrm>
          <a:prstGeom prst="rect">
            <a:avLst/>
          </a:prstGeom>
          <a:noFill/>
        </p:spPr>
        <p:txBody>
          <a:bodyPr wrap="square" rtlCol="0">
            <a:spAutoFit/>
          </a:bodyPr>
          <a:lstStyle/>
          <a:p>
            <a:r>
              <a:rPr lang="en-US" dirty="0">
                <a:solidFill>
                  <a:schemeClr val="tx1">
                    <a:lumMod val="75000"/>
                    <a:lumOff val="25000"/>
                  </a:schemeClr>
                </a:solidFill>
              </a:rPr>
              <a:t>She declines to take any share of fees from the IRS case, but her partners then offer her a larger-than-usual share of fees expected to be paid by another client in the near future. May she accept</a:t>
            </a:r>
            <a:r>
              <a:rPr lang="en-US" dirty="0" smtClean="0">
                <a:solidFill>
                  <a:schemeClr val="tx1">
                    <a:lumMod val="75000"/>
                    <a:lumOff val="25000"/>
                  </a:schemeClr>
                </a:solidFill>
              </a:rPr>
              <a:t>?  </a:t>
            </a:r>
            <a:endParaRPr lang="en-US" dirty="0">
              <a:solidFill>
                <a:schemeClr val="tx1">
                  <a:lumMod val="75000"/>
                  <a:lumOff val="25000"/>
                </a:schemeClr>
              </a:solidFill>
            </a:endParaRPr>
          </a:p>
          <a:p>
            <a:endParaRPr lang="en-US" dirty="0">
              <a:solidFill>
                <a:schemeClr val="tx1">
                  <a:lumMod val="75000"/>
                  <a:lumOff val="25000"/>
                </a:schemeClr>
              </a:solidFill>
            </a:endParaRPr>
          </a:p>
        </p:txBody>
      </p:sp>
      <p:sp>
        <p:nvSpPr>
          <p:cNvPr id="11" name="Rectangle 10"/>
          <p:cNvSpPr/>
          <p:nvPr/>
        </p:nvSpPr>
        <p:spPr>
          <a:xfrm>
            <a:off x="5581934" y="887104"/>
            <a:ext cx="723332" cy="928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2960" y="1501255"/>
            <a:ext cx="4758974" cy="2612225"/>
          </a:xfrm>
        </p:spPr>
        <p:txBody>
          <a:bodyPr lIns="91440" rIns="91440">
            <a:noAutofit/>
          </a:bodyPr>
          <a:lstStyle/>
          <a:p>
            <a:pPr marL="0" indent="0">
              <a:buNone/>
            </a:pPr>
            <a:r>
              <a:rPr lang="en-US" sz="1800" dirty="0" smtClean="0"/>
              <a:t>Valerie, an employee of the Department of Energy (DOE), maintains an outside law practice with two other partners. One partner represents a client before the IRS in connection with an investigation. She is not involved in this case, and does no tax work, but instead works on real estate matters that do not involve the federa</a:t>
            </a:r>
            <a:r>
              <a:rPr lang="en-US" sz="1800" dirty="0"/>
              <a:t>l</a:t>
            </a:r>
            <a:r>
              <a:rPr lang="en-US" sz="1800" dirty="0" smtClean="0"/>
              <a:t> government.</a:t>
            </a:r>
          </a:p>
        </p:txBody>
      </p:sp>
      <p:sp>
        <p:nvSpPr>
          <p:cNvPr id="4" name="Title 1"/>
          <p:cNvSpPr>
            <a:spLocks noGrp="1"/>
          </p:cNvSpPr>
          <p:nvPr>
            <p:ph type="title"/>
          </p:nvPr>
        </p:nvSpPr>
        <p:spPr>
          <a:xfrm>
            <a:off x="822960" y="286605"/>
            <a:ext cx="4758974" cy="1064524"/>
          </a:xfrm>
        </p:spPr>
        <p:txBody>
          <a:bodyPr>
            <a:normAutofit/>
          </a:bodyPr>
          <a:lstStyle/>
          <a:p>
            <a:r>
              <a:rPr lang="en-US" sz="4300" dirty="0" smtClean="0">
                <a:solidFill>
                  <a:schemeClr val="accent5">
                    <a:lumMod val="50000"/>
                  </a:schemeClr>
                </a:solidFill>
              </a:rPr>
              <a:t>Application</a:t>
            </a:r>
            <a:endParaRPr lang="en-US" sz="4300" dirty="0">
              <a:solidFill>
                <a:schemeClr val="accent5">
                  <a:lumMod val="50000"/>
                </a:schemeClr>
              </a:solidFill>
            </a:endParaRPr>
          </a:p>
        </p:txBody>
      </p:sp>
      <p:sp>
        <p:nvSpPr>
          <p:cNvPr id="12" name="Rectangle 11"/>
          <p:cNvSpPr/>
          <p:nvPr/>
        </p:nvSpPr>
        <p:spPr>
          <a:xfrm>
            <a:off x="6018665" y="0"/>
            <a:ext cx="3125336"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dirty="0"/>
          </a:p>
        </p:txBody>
      </p:sp>
      <p:sp>
        <p:nvSpPr>
          <p:cNvPr id="2" name="Rectangle 1"/>
          <p:cNvSpPr/>
          <p:nvPr/>
        </p:nvSpPr>
        <p:spPr>
          <a:xfrm>
            <a:off x="6018663" y="0"/>
            <a:ext cx="3125336"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rIns="274320" rtlCol="0" anchor="ctr"/>
          <a:lstStyle/>
          <a:p>
            <a:pPr marL="0" lvl="1">
              <a:lnSpc>
                <a:spcPct val="100000"/>
              </a:lnSpc>
              <a:spcBef>
                <a:spcPts val="0"/>
              </a:spcBef>
              <a:spcAft>
                <a:spcPts val="600"/>
              </a:spcAft>
              <a:buClr>
                <a:schemeClr val="accent5">
                  <a:lumMod val="75000"/>
                </a:schemeClr>
              </a:buClr>
            </a:pPr>
            <a:r>
              <a:rPr lang="en-US" sz="1500" b="1" dirty="0" smtClean="0">
                <a:solidFill>
                  <a:schemeClr val="accent5">
                    <a:lumMod val="50000"/>
                  </a:schemeClr>
                </a:solidFill>
                <a:latin typeface="Arial" panose="020B0604020202020204" pitchFamily="34" charset="0"/>
                <a:cs typeface="Arial" panose="020B0604020202020204" pitchFamily="34" charset="0"/>
              </a:rPr>
              <a:t>Elements of  203(a)(1)(A)</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Officer or employee when representational services were or are to be rendered</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Other than provided by law for proper discharge of official duties</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Directly or indirectly</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Receives/accepts/seeks/ demands/agrees to receive or accept</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Compensation</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exchange for provision of representational services to a third party</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Rendered personally or by another</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Before a department, agency, or court</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relation to a particular matter</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which the U.S. is a party or has a direct and substantial interest</a:t>
            </a:r>
            <a:endParaRPr lang="en-US" sz="1300" dirty="0">
              <a:solidFill>
                <a:schemeClr val="tx1">
                  <a:lumMod val="75000"/>
                  <a:lumOff val="25000"/>
                </a:schemeClr>
              </a:solidFill>
              <a:latin typeface="Arial" panose="020B0604020202020204" pitchFamily="34" charset="0"/>
              <a:cs typeface="Arial" panose="020B0604020202020204" pitchFamily="34" charset="0"/>
            </a:endParaRPr>
          </a:p>
          <a:p>
            <a:pPr algn="ctr"/>
            <a:endParaRPr lang="en-US" dirty="0"/>
          </a:p>
        </p:txBody>
      </p:sp>
      <p:grpSp>
        <p:nvGrpSpPr>
          <p:cNvPr id="5" name="Group 4"/>
          <p:cNvGrpSpPr/>
          <p:nvPr/>
        </p:nvGrpSpPr>
        <p:grpSpPr>
          <a:xfrm>
            <a:off x="0" y="6182456"/>
            <a:ext cx="9144001" cy="954317"/>
            <a:chOff x="0" y="6182456"/>
            <a:chExt cx="9144001" cy="954317"/>
          </a:xfrm>
        </p:grpSpPr>
        <p:sp>
          <p:nvSpPr>
            <p:cNvPr id="6" name="Rectangle 5"/>
            <p:cNvSpPr/>
            <p:nvPr/>
          </p:nvSpPr>
          <p:spPr>
            <a:xfrm>
              <a:off x="0" y="6400800"/>
              <a:ext cx="9144001" cy="457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0" y="6340015"/>
              <a:ext cx="9144001" cy="6599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75" y="6182456"/>
              <a:ext cx="1272423" cy="954317"/>
            </a:xfrm>
            <a:prstGeom prst="rect">
              <a:avLst/>
            </a:prstGeom>
          </p:spPr>
        </p:pic>
      </p:grpSp>
      <p:sp>
        <p:nvSpPr>
          <p:cNvPr id="14" name="Slide Number Placeholder 13"/>
          <p:cNvSpPr>
            <a:spLocks noGrp="1"/>
          </p:cNvSpPr>
          <p:nvPr>
            <p:ph type="sldNum" sz="quarter" idx="12"/>
          </p:nvPr>
        </p:nvSpPr>
        <p:spPr/>
        <p:txBody>
          <a:bodyPr/>
          <a:lstStyle/>
          <a:p>
            <a:fld id="{6113E31D-E2AB-40D1-8B51-AFA5AFEF393A}" type="slidenum">
              <a:rPr lang="en-US" smtClean="0"/>
              <a:pPr/>
              <a:t>31</a:t>
            </a:fld>
            <a:endParaRPr lang="en-US" dirty="0"/>
          </a:p>
        </p:txBody>
      </p:sp>
    </p:spTree>
    <p:extLst>
      <p:ext uri="{BB962C8B-B14F-4D97-AF65-F5344CB8AC3E}">
        <p14:creationId xmlns:p14="http://schemas.microsoft.com/office/powerpoint/2010/main" val="61006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05235" y="3867912"/>
            <a:ext cx="4749421" cy="1200329"/>
          </a:xfrm>
          <a:prstGeom prst="rect">
            <a:avLst/>
          </a:prstGeom>
          <a:noFill/>
        </p:spPr>
        <p:txBody>
          <a:bodyPr wrap="square" rtlCol="0">
            <a:spAutoFit/>
          </a:bodyPr>
          <a:lstStyle/>
          <a:p>
            <a:r>
              <a:rPr lang="en-US" dirty="0">
                <a:solidFill>
                  <a:schemeClr val="tx1">
                    <a:lumMod val="75000"/>
                    <a:lumOff val="25000"/>
                  </a:schemeClr>
                </a:solidFill>
              </a:rPr>
              <a:t>What if Valerie were an associate or “of counsel,” rather than a partner, and received a salary, rather than a partnership share. Would this arrangement be acceptable</a:t>
            </a:r>
            <a:r>
              <a:rPr lang="en-US" dirty="0" smtClean="0">
                <a:solidFill>
                  <a:schemeClr val="tx1">
                    <a:lumMod val="75000"/>
                    <a:lumOff val="25000"/>
                  </a:schemeClr>
                </a:solidFill>
              </a:rPr>
              <a:t>?</a:t>
            </a:r>
            <a:endParaRPr lang="en-US" dirty="0">
              <a:solidFill>
                <a:schemeClr val="tx1">
                  <a:lumMod val="75000"/>
                  <a:lumOff val="25000"/>
                </a:schemeClr>
              </a:solidFill>
            </a:endParaRPr>
          </a:p>
        </p:txBody>
      </p:sp>
      <p:sp>
        <p:nvSpPr>
          <p:cNvPr id="11" name="Rectangle 10"/>
          <p:cNvSpPr/>
          <p:nvPr/>
        </p:nvSpPr>
        <p:spPr>
          <a:xfrm>
            <a:off x="5581934" y="887104"/>
            <a:ext cx="723332" cy="928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2960" y="1501256"/>
            <a:ext cx="4758974" cy="2318270"/>
          </a:xfrm>
        </p:spPr>
        <p:txBody>
          <a:bodyPr lIns="91440" rIns="91440">
            <a:noAutofit/>
          </a:bodyPr>
          <a:lstStyle/>
          <a:p>
            <a:pPr marL="0" indent="0">
              <a:buNone/>
            </a:pPr>
            <a:r>
              <a:rPr lang="en-US" sz="1800" dirty="0" smtClean="0"/>
              <a:t>Valerie, an employee of the Department of Energy (DOE), maintains an outside law practice with two other partners. One partner represents a client before the IRS in connection with an investigation. She is not involved in this case, and does no tax work, but instead works on real estate matters that do not involve the federa</a:t>
            </a:r>
            <a:r>
              <a:rPr lang="en-US" sz="1800" dirty="0"/>
              <a:t>l</a:t>
            </a:r>
            <a:r>
              <a:rPr lang="en-US" sz="1800" dirty="0" smtClean="0"/>
              <a:t> government.</a:t>
            </a:r>
          </a:p>
        </p:txBody>
      </p:sp>
      <p:sp>
        <p:nvSpPr>
          <p:cNvPr id="4" name="Title 1"/>
          <p:cNvSpPr>
            <a:spLocks noGrp="1"/>
          </p:cNvSpPr>
          <p:nvPr>
            <p:ph type="title"/>
          </p:nvPr>
        </p:nvSpPr>
        <p:spPr>
          <a:xfrm>
            <a:off x="822960" y="286605"/>
            <a:ext cx="4758974" cy="1064524"/>
          </a:xfrm>
        </p:spPr>
        <p:txBody>
          <a:bodyPr>
            <a:normAutofit/>
          </a:bodyPr>
          <a:lstStyle/>
          <a:p>
            <a:r>
              <a:rPr lang="en-US" sz="4300" dirty="0" smtClean="0">
                <a:solidFill>
                  <a:schemeClr val="accent5">
                    <a:lumMod val="50000"/>
                  </a:schemeClr>
                </a:solidFill>
              </a:rPr>
              <a:t>Application</a:t>
            </a:r>
            <a:endParaRPr lang="en-US" sz="4300" dirty="0">
              <a:solidFill>
                <a:schemeClr val="accent5">
                  <a:lumMod val="50000"/>
                </a:schemeClr>
              </a:solidFill>
            </a:endParaRPr>
          </a:p>
        </p:txBody>
      </p:sp>
      <p:sp>
        <p:nvSpPr>
          <p:cNvPr id="12" name="Rectangle 11"/>
          <p:cNvSpPr/>
          <p:nvPr/>
        </p:nvSpPr>
        <p:spPr>
          <a:xfrm>
            <a:off x="6018665" y="0"/>
            <a:ext cx="3125336"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dirty="0"/>
          </a:p>
        </p:txBody>
      </p:sp>
      <p:sp>
        <p:nvSpPr>
          <p:cNvPr id="2" name="Rectangle 1"/>
          <p:cNvSpPr/>
          <p:nvPr/>
        </p:nvSpPr>
        <p:spPr>
          <a:xfrm>
            <a:off x="6018663" y="0"/>
            <a:ext cx="3125336"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rIns="274320" rtlCol="0" anchor="ctr"/>
          <a:lstStyle/>
          <a:p>
            <a:pPr marL="0" lvl="1">
              <a:lnSpc>
                <a:spcPct val="100000"/>
              </a:lnSpc>
              <a:spcBef>
                <a:spcPts val="0"/>
              </a:spcBef>
              <a:spcAft>
                <a:spcPts val="600"/>
              </a:spcAft>
              <a:buClr>
                <a:schemeClr val="accent5">
                  <a:lumMod val="75000"/>
                </a:schemeClr>
              </a:buClr>
            </a:pPr>
            <a:r>
              <a:rPr lang="en-US" sz="1500" b="1" dirty="0" smtClean="0">
                <a:solidFill>
                  <a:schemeClr val="accent5">
                    <a:lumMod val="50000"/>
                  </a:schemeClr>
                </a:solidFill>
                <a:latin typeface="Arial" panose="020B0604020202020204" pitchFamily="34" charset="0"/>
                <a:cs typeface="Arial" panose="020B0604020202020204" pitchFamily="34" charset="0"/>
              </a:rPr>
              <a:t>Elements of  203(a)(1)(A)</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Officer or employee when representational services were or are to be rendered</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Other than provided by law for proper discharge of official duties</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Directly or indirectly</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Receives/accepts/seeks/ demands/agrees to receive or accept</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Compensation</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exchange for provision of representational services to a third party</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Rendered personally or by another</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Before a department, agency, or court</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relation to a particular matter</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which the U.S. is a party or has a direct and substantial interest</a:t>
            </a:r>
            <a:endParaRPr lang="en-US" sz="1300" dirty="0">
              <a:solidFill>
                <a:schemeClr val="tx1">
                  <a:lumMod val="75000"/>
                  <a:lumOff val="25000"/>
                </a:schemeClr>
              </a:solidFill>
              <a:latin typeface="Arial" panose="020B0604020202020204" pitchFamily="34" charset="0"/>
              <a:cs typeface="Arial" panose="020B0604020202020204" pitchFamily="34" charset="0"/>
            </a:endParaRPr>
          </a:p>
          <a:p>
            <a:pPr algn="ctr"/>
            <a:endParaRPr lang="en-US" dirty="0"/>
          </a:p>
        </p:txBody>
      </p:sp>
      <p:grpSp>
        <p:nvGrpSpPr>
          <p:cNvPr id="5" name="Group 4"/>
          <p:cNvGrpSpPr/>
          <p:nvPr/>
        </p:nvGrpSpPr>
        <p:grpSpPr>
          <a:xfrm>
            <a:off x="0" y="6182456"/>
            <a:ext cx="9144001" cy="954317"/>
            <a:chOff x="0" y="6182456"/>
            <a:chExt cx="9144001" cy="954317"/>
          </a:xfrm>
        </p:grpSpPr>
        <p:sp>
          <p:nvSpPr>
            <p:cNvPr id="6" name="Rectangle 5"/>
            <p:cNvSpPr/>
            <p:nvPr/>
          </p:nvSpPr>
          <p:spPr>
            <a:xfrm>
              <a:off x="0" y="6400800"/>
              <a:ext cx="9144001" cy="457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0" y="6340015"/>
              <a:ext cx="9144001" cy="6599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75" y="6182456"/>
              <a:ext cx="1272423" cy="954317"/>
            </a:xfrm>
            <a:prstGeom prst="rect">
              <a:avLst/>
            </a:prstGeom>
          </p:spPr>
        </p:pic>
      </p:grpSp>
      <p:sp>
        <p:nvSpPr>
          <p:cNvPr id="14" name="Slide Number Placeholder 13"/>
          <p:cNvSpPr>
            <a:spLocks noGrp="1"/>
          </p:cNvSpPr>
          <p:nvPr>
            <p:ph type="sldNum" sz="quarter" idx="12"/>
          </p:nvPr>
        </p:nvSpPr>
        <p:spPr/>
        <p:txBody>
          <a:bodyPr/>
          <a:lstStyle/>
          <a:p>
            <a:fld id="{6113E31D-E2AB-40D1-8B51-AFA5AFEF393A}" type="slidenum">
              <a:rPr lang="en-US" smtClean="0"/>
              <a:pPr/>
              <a:t>32</a:t>
            </a:fld>
            <a:endParaRPr lang="en-US" dirty="0"/>
          </a:p>
        </p:txBody>
      </p:sp>
    </p:spTree>
    <p:extLst>
      <p:ext uri="{BB962C8B-B14F-4D97-AF65-F5344CB8AC3E}">
        <p14:creationId xmlns:p14="http://schemas.microsoft.com/office/powerpoint/2010/main" val="415187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50000"/>
                  </a:schemeClr>
                </a:solidFill>
              </a:rPr>
              <a:t>Difference: timing</a:t>
            </a:r>
            <a:endParaRPr lang="en-US" dirty="0">
              <a:solidFill>
                <a:schemeClr val="accent5">
                  <a:lumMod val="50000"/>
                </a:schemeClr>
              </a:solidFill>
            </a:endParaRPr>
          </a:p>
        </p:txBody>
      </p:sp>
      <p:grpSp>
        <p:nvGrpSpPr>
          <p:cNvPr id="4" name="Group 3"/>
          <p:cNvGrpSpPr/>
          <p:nvPr/>
        </p:nvGrpSpPr>
        <p:grpSpPr>
          <a:xfrm>
            <a:off x="0" y="6182456"/>
            <a:ext cx="9144001" cy="954317"/>
            <a:chOff x="0" y="6182456"/>
            <a:chExt cx="9144001" cy="954317"/>
          </a:xfrm>
        </p:grpSpPr>
        <p:sp>
          <p:nvSpPr>
            <p:cNvPr id="5" name="Rectangle 4"/>
            <p:cNvSpPr/>
            <p:nvPr/>
          </p:nvSpPr>
          <p:spPr>
            <a:xfrm>
              <a:off x="0" y="6400800"/>
              <a:ext cx="9144001" cy="457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6340015"/>
              <a:ext cx="9144001" cy="6599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75" y="6182456"/>
              <a:ext cx="1272423" cy="954317"/>
            </a:xfrm>
            <a:prstGeom prst="rect">
              <a:avLst/>
            </a:prstGeom>
          </p:spPr>
        </p:pic>
      </p:grpSp>
      <p:sp>
        <p:nvSpPr>
          <p:cNvPr id="9" name="Slide Number Placeholder 8"/>
          <p:cNvSpPr>
            <a:spLocks noGrp="1"/>
          </p:cNvSpPr>
          <p:nvPr>
            <p:ph type="sldNum" sz="quarter" idx="12"/>
          </p:nvPr>
        </p:nvSpPr>
        <p:spPr>
          <a:xfrm>
            <a:off x="100584" y="6455664"/>
            <a:ext cx="984019" cy="365125"/>
          </a:xfrm>
        </p:spPr>
        <p:txBody>
          <a:bodyPr/>
          <a:lstStyle/>
          <a:p>
            <a:pPr algn="l"/>
            <a:fld id="{4FAB73BC-B049-4115-A692-8D63A059BFB8}" type="slidenum">
              <a:rPr lang="en-US" smtClean="0"/>
              <a:pPr algn="l"/>
              <a:t>33</a:t>
            </a:fld>
            <a:endParaRPr lang="en-US" dirty="0"/>
          </a:p>
        </p:txBody>
      </p:sp>
      <p:cxnSp>
        <p:nvCxnSpPr>
          <p:cNvPr id="10" name="Straight Arrow Connector 9"/>
          <p:cNvCxnSpPr/>
          <p:nvPr/>
        </p:nvCxnSpPr>
        <p:spPr>
          <a:xfrm>
            <a:off x="962025" y="3743325"/>
            <a:ext cx="7398961" cy="0"/>
          </a:xfrm>
          <a:prstGeom prst="straightConnector1">
            <a:avLst/>
          </a:prstGeom>
          <a:ln w="63500">
            <a:solidFill>
              <a:schemeClr val="accent6">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007315" y="3505200"/>
            <a:ext cx="1" cy="485775"/>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194014" y="4038600"/>
            <a:ext cx="1626597" cy="757130"/>
          </a:xfrm>
          <a:prstGeom prst="rect">
            <a:avLst/>
          </a:prstGeom>
          <a:noFill/>
        </p:spPr>
        <p:txBody>
          <a:bodyPr wrap="square" rtlCol="0">
            <a:spAutoFit/>
          </a:bodyPr>
          <a:lstStyle/>
          <a:p>
            <a:pPr algn="ctr">
              <a:lnSpc>
                <a:spcPct val="90000"/>
              </a:lnSpc>
            </a:pPr>
            <a:r>
              <a:rPr lang="en-US" sz="1600" dirty="0" smtClean="0"/>
              <a:t>Government employment begins</a:t>
            </a:r>
            <a:endParaRPr lang="en-US" sz="1600" dirty="0"/>
          </a:p>
        </p:txBody>
      </p:sp>
      <p:sp>
        <p:nvSpPr>
          <p:cNvPr id="51" name="TextBox 50"/>
          <p:cNvSpPr txBox="1"/>
          <p:nvPr/>
        </p:nvSpPr>
        <p:spPr>
          <a:xfrm>
            <a:off x="5431629" y="4000500"/>
            <a:ext cx="1576384" cy="757130"/>
          </a:xfrm>
          <a:prstGeom prst="rect">
            <a:avLst/>
          </a:prstGeom>
          <a:noFill/>
        </p:spPr>
        <p:txBody>
          <a:bodyPr wrap="square" rtlCol="0">
            <a:spAutoFit/>
          </a:bodyPr>
          <a:lstStyle/>
          <a:p>
            <a:pPr algn="ctr">
              <a:lnSpc>
                <a:spcPct val="90000"/>
              </a:lnSpc>
            </a:pPr>
            <a:r>
              <a:rPr lang="en-US" sz="1600" dirty="0" smtClean="0"/>
              <a:t>Government employment ends</a:t>
            </a:r>
            <a:endParaRPr lang="en-US" sz="1600" dirty="0"/>
          </a:p>
        </p:txBody>
      </p:sp>
      <p:cxnSp>
        <p:nvCxnSpPr>
          <p:cNvPr id="70" name="Straight Connector 69"/>
          <p:cNvCxnSpPr/>
          <p:nvPr/>
        </p:nvCxnSpPr>
        <p:spPr>
          <a:xfrm flipH="1">
            <a:off x="6219822" y="3500437"/>
            <a:ext cx="1" cy="485775"/>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22960" y="1535251"/>
            <a:ext cx="4149091" cy="461665"/>
          </a:xfrm>
          <a:prstGeom prst="rect">
            <a:avLst/>
          </a:prstGeom>
          <a:noFill/>
        </p:spPr>
        <p:txBody>
          <a:bodyPr wrap="square" rtlCol="0">
            <a:spAutoFit/>
          </a:bodyPr>
          <a:lstStyle/>
          <a:p>
            <a:r>
              <a:rPr lang="en-US" sz="2400" b="1" dirty="0" smtClean="0"/>
              <a:t>Compensation prohibited:</a:t>
            </a:r>
            <a:endParaRPr lang="en-US" sz="2400" b="1" dirty="0"/>
          </a:p>
        </p:txBody>
      </p:sp>
      <p:sp>
        <p:nvSpPr>
          <p:cNvPr id="71" name="TextBox 70"/>
          <p:cNvSpPr txBox="1"/>
          <p:nvPr/>
        </p:nvSpPr>
        <p:spPr>
          <a:xfrm>
            <a:off x="3309937" y="2530256"/>
            <a:ext cx="2619376" cy="535531"/>
          </a:xfrm>
          <a:prstGeom prst="rect">
            <a:avLst/>
          </a:prstGeom>
          <a:noFill/>
        </p:spPr>
        <p:txBody>
          <a:bodyPr wrap="square" rtlCol="0">
            <a:spAutoFit/>
          </a:bodyPr>
          <a:lstStyle/>
          <a:p>
            <a:pPr algn="ctr">
              <a:lnSpc>
                <a:spcPct val="90000"/>
              </a:lnSpc>
            </a:pPr>
            <a:r>
              <a:rPr lang="en-US" sz="1600" dirty="0" smtClean="0"/>
              <a:t>Representational services rendered/to be rendered</a:t>
            </a:r>
            <a:endParaRPr lang="en-US" sz="1600" dirty="0"/>
          </a:p>
        </p:txBody>
      </p:sp>
      <p:sp>
        <p:nvSpPr>
          <p:cNvPr id="16" name="Left Brace 15"/>
          <p:cNvSpPr/>
          <p:nvPr/>
        </p:nvSpPr>
        <p:spPr>
          <a:xfrm rot="5400000">
            <a:off x="4315911" y="1801316"/>
            <a:ext cx="595314" cy="3212508"/>
          </a:xfrm>
          <a:prstGeom prst="leftBrace">
            <a:avLst>
              <a:gd name="adj1" fmla="val 48674"/>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 name="Group 10"/>
          <p:cNvGrpSpPr/>
          <p:nvPr/>
        </p:nvGrpSpPr>
        <p:grpSpPr>
          <a:xfrm>
            <a:off x="1075901" y="3607308"/>
            <a:ext cx="982708" cy="1569660"/>
            <a:chOff x="787424" y="4555646"/>
            <a:chExt cx="982708" cy="1569660"/>
          </a:xfrm>
        </p:grpSpPr>
        <p:sp>
          <p:nvSpPr>
            <p:cNvPr id="3" name="TextBox 2"/>
            <p:cNvSpPr txBox="1"/>
            <p:nvPr/>
          </p:nvSpPr>
          <p:spPr>
            <a:xfrm rot="579699">
              <a:off x="942975" y="4555646"/>
              <a:ext cx="696024" cy="1569660"/>
            </a:xfrm>
            <a:prstGeom prst="rect">
              <a:avLst/>
            </a:prstGeom>
            <a:noFill/>
          </p:spPr>
          <p:txBody>
            <a:bodyPr wrap="none" rtlCol="0">
              <a:spAutoFit/>
            </a:bodyPr>
            <a:lstStyle/>
            <a:p>
              <a:r>
                <a:rPr lang="en-US" sz="9600" dirty="0" smtClean="0">
                  <a:ln>
                    <a:solidFill>
                      <a:schemeClr val="tx1"/>
                    </a:solidFill>
                  </a:ln>
                  <a:solidFill>
                    <a:schemeClr val="accent2"/>
                  </a:solidFill>
                  <a:latin typeface="Aharoni" panose="02010803020104030203" pitchFamily="2" charset="-79"/>
                  <a:cs typeface="Aharoni" panose="02010803020104030203" pitchFamily="2" charset="-79"/>
                </a:rPr>
                <a:t>$</a:t>
              </a:r>
              <a:endParaRPr lang="en-US" sz="9600" dirty="0">
                <a:ln>
                  <a:solidFill>
                    <a:schemeClr val="tx1"/>
                  </a:solidFill>
                </a:ln>
                <a:solidFill>
                  <a:schemeClr val="accent2"/>
                </a:solidFill>
                <a:latin typeface="Aharoni" panose="02010803020104030203" pitchFamily="2" charset="-79"/>
                <a:cs typeface="Aharoni" panose="02010803020104030203" pitchFamily="2" charset="-79"/>
              </a:endParaRPr>
            </a:p>
          </p:txBody>
        </p:sp>
        <p:sp>
          <p:nvSpPr>
            <p:cNvPr id="8" name="&quot;No&quot; Symbol 7"/>
            <p:cNvSpPr>
              <a:spLocks noChangeAspect="1"/>
            </p:cNvSpPr>
            <p:nvPr/>
          </p:nvSpPr>
          <p:spPr>
            <a:xfrm flipH="1">
              <a:off x="787424" y="4912287"/>
              <a:ext cx="982708" cy="983182"/>
            </a:xfrm>
            <a:prstGeom prst="noSmoking">
              <a:avLst>
                <a:gd name="adj" fmla="val 6074"/>
              </a:avLst>
            </a:prstGeom>
            <a:solidFill>
              <a:srgbClr val="FF0000"/>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18"/>
          <p:cNvGrpSpPr/>
          <p:nvPr/>
        </p:nvGrpSpPr>
        <p:grpSpPr>
          <a:xfrm>
            <a:off x="7285448" y="3607308"/>
            <a:ext cx="982708" cy="1569660"/>
            <a:chOff x="787424" y="4555646"/>
            <a:chExt cx="982708" cy="1569660"/>
          </a:xfrm>
        </p:grpSpPr>
        <p:sp>
          <p:nvSpPr>
            <p:cNvPr id="20" name="TextBox 19"/>
            <p:cNvSpPr txBox="1"/>
            <p:nvPr/>
          </p:nvSpPr>
          <p:spPr>
            <a:xfrm rot="579699">
              <a:off x="942975" y="4555646"/>
              <a:ext cx="696024" cy="1569660"/>
            </a:xfrm>
            <a:prstGeom prst="rect">
              <a:avLst/>
            </a:prstGeom>
            <a:noFill/>
          </p:spPr>
          <p:txBody>
            <a:bodyPr wrap="none" rtlCol="0">
              <a:spAutoFit/>
            </a:bodyPr>
            <a:lstStyle/>
            <a:p>
              <a:r>
                <a:rPr lang="en-US" sz="9600" dirty="0" smtClean="0">
                  <a:ln>
                    <a:solidFill>
                      <a:schemeClr val="tx1"/>
                    </a:solidFill>
                  </a:ln>
                  <a:solidFill>
                    <a:schemeClr val="accent2"/>
                  </a:solidFill>
                  <a:latin typeface="Aharoni" panose="02010803020104030203" pitchFamily="2" charset="-79"/>
                  <a:cs typeface="Aharoni" panose="02010803020104030203" pitchFamily="2" charset="-79"/>
                </a:rPr>
                <a:t>$</a:t>
              </a:r>
              <a:endParaRPr lang="en-US" sz="9600" dirty="0">
                <a:ln>
                  <a:solidFill>
                    <a:schemeClr val="tx1"/>
                  </a:solidFill>
                </a:ln>
                <a:solidFill>
                  <a:schemeClr val="accent2"/>
                </a:solidFill>
                <a:latin typeface="Aharoni" panose="02010803020104030203" pitchFamily="2" charset="-79"/>
                <a:cs typeface="Aharoni" panose="02010803020104030203" pitchFamily="2" charset="-79"/>
              </a:endParaRPr>
            </a:p>
          </p:txBody>
        </p:sp>
        <p:sp>
          <p:nvSpPr>
            <p:cNvPr id="22" name="&quot;No&quot; Symbol 21"/>
            <p:cNvSpPr>
              <a:spLocks noChangeAspect="1"/>
            </p:cNvSpPr>
            <p:nvPr/>
          </p:nvSpPr>
          <p:spPr>
            <a:xfrm flipH="1">
              <a:off x="787424" y="4912287"/>
              <a:ext cx="982708" cy="983182"/>
            </a:xfrm>
            <a:prstGeom prst="noSmoking">
              <a:avLst>
                <a:gd name="adj" fmla="val 6074"/>
              </a:avLst>
            </a:prstGeom>
            <a:solidFill>
              <a:srgbClr val="FF0000"/>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 name="Group 22"/>
          <p:cNvGrpSpPr/>
          <p:nvPr/>
        </p:nvGrpSpPr>
        <p:grpSpPr>
          <a:xfrm>
            <a:off x="4122214" y="3607308"/>
            <a:ext cx="982708" cy="1569660"/>
            <a:chOff x="787424" y="4555646"/>
            <a:chExt cx="982708" cy="1569660"/>
          </a:xfrm>
        </p:grpSpPr>
        <p:sp>
          <p:nvSpPr>
            <p:cNvPr id="24" name="TextBox 23"/>
            <p:cNvSpPr txBox="1"/>
            <p:nvPr/>
          </p:nvSpPr>
          <p:spPr>
            <a:xfrm rot="579699">
              <a:off x="942975" y="4555646"/>
              <a:ext cx="696024" cy="1569660"/>
            </a:xfrm>
            <a:prstGeom prst="rect">
              <a:avLst/>
            </a:prstGeom>
            <a:noFill/>
          </p:spPr>
          <p:txBody>
            <a:bodyPr wrap="none" rtlCol="0">
              <a:spAutoFit/>
            </a:bodyPr>
            <a:lstStyle/>
            <a:p>
              <a:r>
                <a:rPr lang="en-US" sz="9600" dirty="0" smtClean="0">
                  <a:ln>
                    <a:solidFill>
                      <a:schemeClr val="tx1"/>
                    </a:solidFill>
                  </a:ln>
                  <a:solidFill>
                    <a:schemeClr val="accent2"/>
                  </a:solidFill>
                  <a:latin typeface="Aharoni" panose="02010803020104030203" pitchFamily="2" charset="-79"/>
                  <a:cs typeface="Aharoni" panose="02010803020104030203" pitchFamily="2" charset="-79"/>
                </a:rPr>
                <a:t>$</a:t>
              </a:r>
              <a:endParaRPr lang="en-US" sz="9600" dirty="0">
                <a:ln>
                  <a:solidFill>
                    <a:schemeClr val="tx1"/>
                  </a:solidFill>
                </a:ln>
                <a:solidFill>
                  <a:schemeClr val="accent2"/>
                </a:solidFill>
                <a:latin typeface="Aharoni" panose="02010803020104030203" pitchFamily="2" charset="-79"/>
                <a:cs typeface="Aharoni" panose="02010803020104030203" pitchFamily="2" charset="-79"/>
              </a:endParaRPr>
            </a:p>
          </p:txBody>
        </p:sp>
        <p:sp>
          <p:nvSpPr>
            <p:cNvPr id="25" name="&quot;No&quot; Symbol 24"/>
            <p:cNvSpPr>
              <a:spLocks noChangeAspect="1"/>
            </p:cNvSpPr>
            <p:nvPr/>
          </p:nvSpPr>
          <p:spPr>
            <a:xfrm flipH="1">
              <a:off x="787424" y="4912287"/>
              <a:ext cx="982708" cy="983182"/>
            </a:xfrm>
            <a:prstGeom prst="noSmoking">
              <a:avLst>
                <a:gd name="adj" fmla="val 6074"/>
              </a:avLst>
            </a:prstGeom>
            <a:solidFill>
              <a:srgbClr val="FF0000"/>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1724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50000"/>
                  </a:schemeClr>
                </a:solidFill>
              </a:rPr>
              <a:t>Difference: timing</a:t>
            </a:r>
            <a:endParaRPr lang="en-US" dirty="0">
              <a:solidFill>
                <a:schemeClr val="accent5">
                  <a:lumMod val="50000"/>
                </a:schemeClr>
              </a:solidFill>
            </a:endParaRPr>
          </a:p>
        </p:txBody>
      </p:sp>
      <p:grpSp>
        <p:nvGrpSpPr>
          <p:cNvPr id="4" name="Group 3"/>
          <p:cNvGrpSpPr/>
          <p:nvPr/>
        </p:nvGrpSpPr>
        <p:grpSpPr>
          <a:xfrm>
            <a:off x="0" y="6182456"/>
            <a:ext cx="9144001" cy="954317"/>
            <a:chOff x="0" y="6182456"/>
            <a:chExt cx="9144001" cy="954317"/>
          </a:xfrm>
        </p:grpSpPr>
        <p:sp>
          <p:nvSpPr>
            <p:cNvPr id="5" name="Rectangle 4"/>
            <p:cNvSpPr/>
            <p:nvPr/>
          </p:nvSpPr>
          <p:spPr>
            <a:xfrm>
              <a:off x="0" y="6400800"/>
              <a:ext cx="9144001" cy="457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6340015"/>
              <a:ext cx="9144001" cy="6599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75" y="6182456"/>
              <a:ext cx="1272423" cy="954317"/>
            </a:xfrm>
            <a:prstGeom prst="rect">
              <a:avLst/>
            </a:prstGeom>
          </p:spPr>
        </p:pic>
      </p:grpSp>
      <p:sp>
        <p:nvSpPr>
          <p:cNvPr id="9" name="Slide Number Placeholder 8"/>
          <p:cNvSpPr>
            <a:spLocks noGrp="1"/>
          </p:cNvSpPr>
          <p:nvPr>
            <p:ph type="sldNum" sz="quarter" idx="12"/>
          </p:nvPr>
        </p:nvSpPr>
        <p:spPr>
          <a:xfrm>
            <a:off x="100584" y="6455664"/>
            <a:ext cx="984019" cy="365125"/>
          </a:xfrm>
        </p:spPr>
        <p:txBody>
          <a:bodyPr/>
          <a:lstStyle/>
          <a:p>
            <a:pPr algn="l"/>
            <a:fld id="{4FAB73BC-B049-4115-A692-8D63A059BFB8}" type="slidenum">
              <a:rPr lang="en-US" smtClean="0"/>
              <a:pPr algn="l"/>
              <a:t>34</a:t>
            </a:fld>
            <a:endParaRPr lang="en-US" dirty="0"/>
          </a:p>
        </p:txBody>
      </p:sp>
      <p:cxnSp>
        <p:nvCxnSpPr>
          <p:cNvPr id="10" name="Straight Arrow Connector 9"/>
          <p:cNvCxnSpPr/>
          <p:nvPr/>
        </p:nvCxnSpPr>
        <p:spPr>
          <a:xfrm>
            <a:off x="962025" y="3743325"/>
            <a:ext cx="7398961" cy="0"/>
          </a:xfrm>
          <a:prstGeom prst="straightConnector1">
            <a:avLst/>
          </a:prstGeom>
          <a:ln w="63500">
            <a:solidFill>
              <a:schemeClr val="accent6">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007315" y="3505200"/>
            <a:ext cx="1" cy="485775"/>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194014" y="4038600"/>
            <a:ext cx="1626597" cy="757130"/>
          </a:xfrm>
          <a:prstGeom prst="rect">
            <a:avLst/>
          </a:prstGeom>
          <a:noFill/>
        </p:spPr>
        <p:txBody>
          <a:bodyPr wrap="square" rtlCol="0">
            <a:spAutoFit/>
          </a:bodyPr>
          <a:lstStyle/>
          <a:p>
            <a:pPr algn="ctr">
              <a:lnSpc>
                <a:spcPct val="90000"/>
              </a:lnSpc>
            </a:pPr>
            <a:r>
              <a:rPr lang="en-US" sz="1600" dirty="0" smtClean="0"/>
              <a:t>Government employment begins</a:t>
            </a:r>
            <a:endParaRPr lang="en-US" sz="1600" dirty="0"/>
          </a:p>
        </p:txBody>
      </p:sp>
      <p:sp>
        <p:nvSpPr>
          <p:cNvPr id="51" name="TextBox 50"/>
          <p:cNvSpPr txBox="1"/>
          <p:nvPr/>
        </p:nvSpPr>
        <p:spPr>
          <a:xfrm>
            <a:off x="5431629" y="4000500"/>
            <a:ext cx="1576384" cy="757130"/>
          </a:xfrm>
          <a:prstGeom prst="rect">
            <a:avLst/>
          </a:prstGeom>
          <a:noFill/>
        </p:spPr>
        <p:txBody>
          <a:bodyPr wrap="square" rtlCol="0">
            <a:spAutoFit/>
          </a:bodyPr>
          <a:lstStyle/>
          <a:p>
            <a:pPr algn="ctr">
              <a:lnSpc>
                <a:spcPct val="90000"/>
              </a:lnSpc>
            </a:pPr>
            <a:r>
              <a:rPr lang="en-US" sz="1600" dirty="0" smtClean="0"/>
              <a:t>Government employment ends</a:t>
            </a:r>
            <a:endParaRPr lang="en-US" sz="1600" dirty="0"/>
          </a:p>
        </p:txBody>
      </p:sp>
      <p:cxnSp>
        <p:nvCxnSpPr>
          <p:cNvPr id="70" name="Straight Connector 69"/>
          <p:cNvCxnSpPr/>
          <p:nvPr/>
        </p:nvCxnSpPr>
        <p:spPr>
          <a:xfrm flipH="1">
            <a:off x="6219822" y="3500437"/>
            <a:ext cx="1" cy="485775"/>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22960" y="1535251"/>
            <a:ext cx="4149091" cy="461665"/>
          </a:xfrm>
          <a:prstGeom prst="rect">
            <a:avLst/>
          </a:prstGeom>
          <a:noFill/>
        </p:spPr>
        <p:txBody>
          <a:bodyPr wrap="square" rtlCol="0">
            <a:spAutoFit/>
          </a:bodyPr>
          <a:lstStyle/>
          <a:p>
            <a:r>
              <a:rPr lang="en-US" sz="2400" b="1" dirty="0" smtClean="0"/>
              <a:t>Compensation permissible:</a:t>
            </a:r>
            <a:endParaRPr lang="en-US" sz="2400" b="1" dirty="0"/>
          </a:p>
        </p:txBody>
      </p:sp>
      <p:sp>
        <p:nvSpPr>
          <p:cNvPr id="71" name="TextBox 70"/>
          <p:cNvSpPr txBox="1"/>
          <p:nvPr/>
        </p:nvSpPr>
        <p:spPr>
          <a:xfrm>
            <a:off x="903581" y="2268316"/>
            <a:ext cx="2155848" cy="757130"/>
          </a:xfrm>
          <a:prstGeom prst="rect">
            <a:avLst/>
          </a:prstGeom>
          <a:noFill/>
        </p:spPr>
        <p:txBody>
          <a:bodyPr wrap="square" rtlCol="0">
            <a:spAutoFit/>
          </a:bodyPr>
          <a:lstStyle/>
          <a:p>
            <a:pPr algn="ctr">
              <a:lnSpc>
                <a:spcPct val="90000"/>
              </a:lnSpc>
            </a:pPr>
            <a:r>
              <a:rPr lang="en-US" sz="1600" dirty="0" smtClean="0"/>
              <a:t>Representational services rendered/</a:t>
            </a:r>
            <a:br>
              <a:rPr lang="en-US" sz="1600" dirty="0" smtClean="0"/>
            </a:br>
            <a:r>
              <a:rPr lang="en-US" sz="1600" dirty="0" smtClean="0"/>
              <a:t>to be rendered</a:t>
            </a:r>
            <a:endParaRPr lang="en-US" sz="1600" dirty="0"/>
          </a:p>
        </p:txBody>
      </p:sp>
      <p:sp>
        <p:nvSpPr>
          <p:cNvPr id="16" name="Left Brace 15"/>
          <p:cNvSpPr/>
          <p:nvPr/>
        </p:nvSpPr>
        <p:spPr>
          <a:xfrm rot="5400000">
            <a:off x="1677487" y="2418261"/>
            <a:ext cx="595314" cy="2045287"/>
          </a:xfrm>
          <a:prstGeom prst="leftBrace">
            <a:avLst>
              <a:gd name="adj1" fmla="val 48674"/>
              <a:gd name="adj2" fmla="val 50000"/>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p:cNvSpPr txBox="1"/>
          <p:nvPr/>
        </p:nvSpPr>
        <p:spPr>
          <a:xfrm rot="579699">
            <a:off x="1231452" y="3607308"/>
            <a:ext cx="696024" cy="1569660"/>
          </a:xfrm>
          <a:prstGeom prst="rect">
            <a:avLst/>
          </a:prstGeom>
          <a:noFill/>
        </p:spPr>
        <p:txBody>
          <a:bodyPr wrap="none" rtlCol="0">
            <a:spAutoFit/>
          </a:bodyPr>
          <a:lstStyle/>
          <a:p>
            <a:r>
              <a:rPr lang="en-US" sz="9600" dirty="0" smtClean="0">
                <a:ln>
                  <a:solidFill>
                    <a:schemeClr val="tx1"/>
                  </a:solidFill>
                </a:ln>
                <a:solidFill>
                  <a:schemeClr val="accent2"/>
                </a:solidFill>
                <a:latin typeface="Aharoni" panose="02010803020104030203" pitchFamily="2" charset="-79"/>
                <a:cs typeface="Aharoni" panose="02010803020104030203" pitchFamily="2" charset="-79"/>
              </a:rPr>
              <a:t>$</a:t>
            </a:r>
            <a:endParaRPr lang="en-US" sz="9600" dirty="0">
              <a:ln>
                <a:solidFill>
                  <a:schemeClr val="tx1"/>
                </a:solidFill>
              </a:ln>
              <a:solidFill>
                <a:schemeClr val="accent2"/>
              </a:solidFill>
              <a:latin typeface="Aharoni" panose="02010803020104030203" pitchFamily="2" charset="-79"/>
              <a:cs typeface="Aharoni" panose="02010803020104030203" pitchFamily="2" charset="-79"/>
            </a:endParaRPr>
          </a:p>
        </p:txBody>
      </p:sp>
      <p:sp>
        <p:nvSpPr>
          <p:cNvPr id="20" name="TextBox 19"/>
          <p:cNvSpPr txBox="1"/>
          <p:nvPr/>
        </p:nvSpPr>
        <p:spPr>
          <a:xfrm rot="579699">
            <a:off x="7440999" y="3607308"/>
            <a:ext cx="696024" cy="1569660"/>
          </a:xfrm>
          <a:prstGeom prst="rect">
            <a:avLst/>
          </a:prstGeom>
          <a:noFill/>
        </p:spPr>
        <p:txBody>
          <a:bodyPr wrap="none" rtlCol="0">
            <a:spAutoFit/>
          </a:bodyPr>
          <a:lstStyle/>
          <a:p>
            <a:r>
              <a:rPr lang="en-US" sz="9600" dirty="0" smtClean="0">
                <a:ln>
                  <a:solidFill>
                    <a:schemeClr val="tx1"/>
                  </a:solidFill>
                </a:ln>
                <a:solidFill>
                  <a:schemeClr val="accent2"/>
                </a:solidFill>
                <a:latin typeface="Aharoni" panose="02010803020104030203" pitchFamily="2" charset="-79"/>
                <a:cs typeface="Aharoni" panose="02010803020104030203" pitchFamily="2" charset="-79"/>
              </a:rPr>
              <a:t>$</a:t>
            </a:r>
            <a:endParaRPr lang="en-US" sz="9600" dirty="0">
              <a:ln>
                <a:solidFill>
                  <a:schemeClr val="tx1"/>
                </a:solidFill>
              </a:ln>
              <a:solidFill>
                <a:schemeClr val="accent2"/>
              </a:solidFill>
              <a:latin typeface="Aharoni" panose="02010803020104030203" pitchFamily="2" charset="-79"/>
              <a:cs typeface="Aharoni" panose="02010803020104030203" pitchFamily="2" charset="-79"/>
            </a:endParaRPr>
          </a:p>
        </p:txBody>
      </p:sp>
      <p:sp>
        <p:nvSpPr>
          <p:cNvPr id="24" name="TextBox 23"/>
          <p:cNvSpPr txBox="1"/>
          <p:nvPr/>
        </p:nvSpPr>
        <p:spPr>
          <a:xfrm rot="579699">
            <a:off x="4277765" y="3607308"/>
            <a:ext cx="696024" cy="1569660"/>
          </a:xfrm>
          <a:prstGeom prst="rect">
            <a:avLst/>
          </a:prstGeom>
          <a:noFill/>
        </p:spPr>
        <p:txBody>
          <a:bodyPr wrap="none" rtlCol="0">
            <a:spAutoFit/>
          </a:bodyPr>
          <a:lstStyle/>
          <a:p>
            <a:r>
              <a:rPr lang="en-US" sz="9600" dirty="0" smtClean="0">
                <a:ln>
                  <a:solidFill>
                    <a:schemeClr val="tx1"/>
                  </a:solidFill>
                </a:ln>
                <a:solidFill>
                  <a:schemeClr val="accent2"/>
                </a:solidFill>
                <a:latin typeface="Aharoni" panose="02010803020104030203" pitchFamily="2" charset="-79"/>
                <a:cs typeface="Aharoni" panose="02010803020104030203" pitchFamily="2" charset="-79"/>
              </a:rPr>
              <a:t>$</a:t>
            </a:r>
            <a:endParaRPr lang="en-US" sz="9600" dirty="0">
              <a:ln>
                <a:solidFill>
                  <a:schemeClr val="tx1"/>
                </a:solidFill>
              </a:ln>
              <a:solidFill>
                <a:schemeClr val="accent2"/>
              </a:solidFill>
              <a:latin typeface="Aharoni" panose="02010803020104030203" pitchFamily="2" charset="-79"/>
              <a:cs typeface="Aharoni" panose="02010803020104030203" pitchFamily="2" charset="-79"/>
            </a:endParaRPr>
          </a:p>
        </p:txBody>
      </p:sp>
      <p:sp>
        <p:nvSpPr>
          <p:cNvPr id="26" name="Left Brace 25"/>
          <p:cNvSpPr/>
          <p:nvPr/>
        </p:nvSpPr>
        <p:spPr>
          <a:xfrm rot="5400000">
            <a:off x="6995635" y="2350765"/>
            <a:ext cx="595314" cy="2146935"/>
          </a:xfrm>
          <a:prstGeom prst="leftBrace">
            <a:avLst>
              <a:gd name="adj1" fmla="val 48674"/>
              <a:gd name="adj2" fmla="val 50000"/>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6205138" y="2264283"/>
            <a:ext cx="2155848" cy="757130"/>
          </a:xfrm>
          <a:prstGeom prst="rect">
            <a:avLst/>
          </a:prstGeom>
          <a:noFill/>
        </p:spPr>
        <p:txBody>
          <a:bodyPr wrap="square" rtlCol="0">
            <a:spAutoFit/>
          </a:bodyPr>
          <a:lstStyle/>
          <a:p>
            <a:pPr algn="ctr">
              <a:lnSpc>
                <a:spcPct val="90000"/>
              </a:lnSpc>
            </a:pPr>
            <a:r>
              <a:rPr lang="en-US" sz="1600" dirty="0" smtClean="0"/>
              <a:t>Representational services rendered/</a:t>
            </a:r>
            <a:br>
              <a:rPr lang="en-US" sz="1600" dirty="0" smtClean="0"/>
            </a:br>
            <a:r>
              <a:rPr lang="en-US" sz="1600" dirty="0" smtClean="0"/>
              <a:t>to be rendered</a:t>
            </a:r>
            <a:endParaRPr lang="en-US" sz="1600" dirty="0"/>
          </a:p>
        </p:txBody>
      </p:sp>
    </p:spTree>
    <p:extLst>
      <p:ext uri="{BB962C8B-B14F-4D97-AF65-F5344CB8AC3E}">
        <p14:creationId xmlns:p14="http://schemas.microsoft.com/office/powerpoint/2010/main" val="143520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16" grpId="0" animBg="1"/>
      <p:bldP spid="3" grpId="0"/>
      <p:bldP spid="20" grpId="0"/>
      <p:bldP spid="24" grpId="0"/>
      <p:bldP spid="26" grpId="0" animBg="1"/>
      <p:bldP spid="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5">
                    <a:lumMod val="50000"/>
                  </a:schemeClr>
                </a:solidFill>
              </a:rPr>
              <a:t>Employees entering government</a:t>
            </a:r>
            <a:endParaRPr lang="en-US" dirty="0">
              <a:solidFill>
                <a:schemeClr val="accent5">
                  <a:lumMod val="50000"/>
                </a:schemeClr>
              </a:solidFill>
            </a:endParaRPr>
          </a:p>
        </p:txBody>
      </p:sp>
      <p:grpSp>
        <p:nvGrpSpPr>
          <p:cNvPr id="4" name="Group 3"/>
          <p:cNvGrpSpPr/>
          <p:nvPr/>
        </p:nvGrpSpPr>
        <p:grpSpPr>
          <a:xfrm>
            <a:off x="0" y="6182456"/>
            <a:ext cx="9144001" cy="954317"/>
            <a:chOff x="0" y="6182456"/>
            <a:chExt cx="9144001" cy="954317"/>
          </a:xfrm>
        </p:grpSpPr>
        <p:sp>
          <p:nvSpPr>
            <p:cNvPr id="5" name="Rectangle 4"/>
            <p:cNvSpPr/>
            <p:nvPr/>
          </p:nvSpPr>
          <p:spPr>
            <a:xfrm>
              <a:off x="0" y="6400800"/>
              <a:ext cx="9144001" cy="457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6340015"/>
              <a:ext cx="9144001" cy="6599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75" y="6182456"/>
              <a:ext cx="1272423" cy="954317"/>
            </a:xfrm>
            <a:prstGeom prst="rect">
              <a:avLst/>
            </a:prstGeom>
          </p:spPr>
        </p:pic>
      </p:grpSp>
      <p:sp>
        <p:nvSpPr>
          <p:cNvPr id="9" name="Slide Number Placeholder 8"/>
          <p:cNvSpPr>
            <a:spLocks noGrp="1"/>
          </p:cNvSpPr>
          <p:nvPr>
            <p:ph type="sldNum" sz="quarter" idx="12"/>
          </p:nvPr>
        </p:nvSpPr>
        <p:spPr>
          <a:xfrm>
            <a:off x="100584" y="6455664"/>
            <a:ext cx="984019" cy="365125"/>
          </a:xfrm>
        </p:spPr>
        <p:txBody>
          <a:bodyPr/>
          <a:lstStyle/>
          <a:p>
            <a:pPr algn="l"/>
            <a:fld id="{4FAB73BC-B049-4115-A692-8D63A059BFB8}" type="slidenum">
              <a:rPr lang="en-US" smtClean="0"/>
              <a:pPr algn="l"/>
              <a:t>35</a:t>
            </a:fld>
            <a:endParaRPr lang="en-US" dirty="0"/>
          </a:p>
        </p:txBody>
      </p:sp>
      <p:cxnSp>
        <p:nvCxnSpPr>
          <p:cNvPr id="24" name="Straight Arrow Connector 23"/>
          <p:cNvCxnSpPr/>
          <p:nvPr/>
        </p:nvCxnSpPr>
        <p:spPr>
          <a:xfrm>
            <a:off x="962025" y="3743325"/>
            <a:ext cx="7398961" cy="0"/>
          </a:xfrm>
          <a:prstGeom prst="straightConnector1">
            <a:avLst/>
          </a:prstGeom>
          <a:ln w="63500">
            <a:solidFill>
              <a:schemeClr val="accent6">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007315" y="3505200"/>
            <a:ext cx="1" cy="485775"/>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94014" y="4038600"/>
            <a:ext cx="1626597" cy="757130"/>
          </a:xfrm>
          <a:prstGeom prst="rect">
            <a:avLst/>
          </a:prstGeom>
          <a:noFill/>
        </p:spPr>
        <p:txBody>
          <a:bodyPr wrap="square" rtlCol="0">
            <a:spAutoFit/>
          </a:bodyPr>
          <a:lstStyle/>
          <a:p>
            <a:pPr algn="ctr">
              <a:lnSpc>
                <a:spcPct val="90000"/>
              </a:lnSpc>
            </a:pPr>
            <a:r>
              <a:rPr lang="en-US" sz="1600" dirty="0" smtClean="0"/>
              <a:t>Government employment begins</a:t>
            </a:r>
            <a:endParaRPr lang="en-US" sz="1600" dirty="0"/>
          </a:p>
        </p:txBody>
      </p:sp>
      <p:sp>
        <p:nvSpPr>
          <p:cNvPr id="27" name="TextBox 26"/>
          <p:cNvSpPr txBox="1"/>
          <p:nvPr/>
        </p:nvSpPr>
        <p:spPr>
          <a:xfrm>
            <a:off x="5431629" y="4000500"/>
            <a:ext cx="1576384" cy="757130"/>
          </a:xfrm>
          <a:prstGeom prst="rect">
            <a:avLst/>
          </a:prstGeom>
          <a:noFill/>
        </p:spPr>
        <p:txBody>
          <a:bodyPr wrap="square" rtlCol="0">
            <a:spAutoFit/>
          </a:bodyPr>
          <a:lstStyle/>
          <a:p>
            <a:pPr algn="ctr">
              <a:lnSpc>
                <a:spcPct val="90000"/>
              </a:lnSpc>
            </a:pPr>
            <a:r>
              <a:rPr lang="en-US" sz="1600" dirty="0" smtClean="0"/>
              <a:t>Government employment ends</a:t>
            </a:r>
            <a:endParaRPr lang="en-US" sz="1600" dirty="0"/>
          </a:p>
        </p:txBody>
      </p:sp>
      <p:cxnSp>
        <p:nvCxnSpPr>
          <p:cNvPr id="28" name="Straight Connector 27"/>
          <p:cNvCxnSpPr/>
          <p:nvPr/>
        </p:nvCxnSpPr>
        <p:spPr>
          <a:xfrm flipH="1">
            <a:off x="6219822" y="3500437"/>
            <a:ext cx="1" cy="485775"/>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303880" y="2529845"/>
            <a:ext cx="2619376" cy="535531"/>
          </a:xfrm>
          <a:prstGeom prst="rect">
            <a:avLst/>
          </a:prstGeom>
          <a:noFill/>
        </p:spPr>
        <p:txBody>
          <a:bodyPr wrap="square" rtlCol="0">
            <a:spAutoFit/>
          </a:bodyPr>
          <a:lstStyle/>
          <a:p>
            <a:pPr algn="ctr">
              <a:lnSpc>
                <a:spcPct val="90000"/>
              </a:lnSpc>
            </a:pPr>
            <a:r>
              <a:rPr lang="en-US" sz="1600" dirty="0" smtClean="0"/>
              <a:t>Representational services rendered/to be rendered</a:t>
            </a:r>
            <a:endParaRPr lang="en-US" sz="1600" dirty="0"/>
          </a:p>
        </p:txBody>
      </p:sp>
      <p:sp>
        <p:nvSpPr>
          <p:cNvPr id="30" name="Left Brace 29"/>
          <p:cNvSpPr/>
          <p:nvPr/>
        </p:nvSpPr>
        <p:spPr>
          <a:xfrm rot="5400000">
            <a:off x="4315911" y="1801316"/>
            <a:ext cx="595314" cy="3212508"/>
          </a:xfrm>
          <a:prstGeom prst="leftBrace">
            <a:avLst>
              <a:gd name="adj1" fmla="val 48674"/>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 name="Group 2"/>
          <p:cNvGrpSpPr>
            <a:grpSpLocks noChangeAspect="1"/>
          </p:cNvGrpSpPr>
          <p:nvPr/>
        </p:nvGrpSpPr>
        <p:grpSpPr>
          <a:xfrm>
            <a:off x="1975554" y="2609850"/>
            <a:ext cx="402701" cy="1013699"/>
            <a:chOff x="1887181" y="2588884"/>
            <a:chExt cx="306833" cy="772376"/>
          </a:xfrm>
        </p:grpSpPr>
        <p:sp>
          <p:nvSpPr>
            <p:cNvPr id="43" name="Oval 42"/>
            <p:cNvSpPr>
              <a:spLocks noChangeAspect="1"/>
            </p:cNvSpPr>
            <p:nvPr/>
          </p:nvSpPr>
          <p:spPr>
            <a:xfrm>
              <a:off x="1887181" y="2588884"/>
              <a:ext cx="306833" cy="306834"/>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887181" y="2895718"/>
              <a:ext cx="306833" cy="46554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822960" y="1406638"/>
            <a:ext cx="7778119" cy="590931"/>
          </a:xfrm>
          <a:prstGeom prst="rect">
            <a:avLst/>
          </a:prstGeom>
        </p:spPr>
        <p:txBody>
          <a:bodyPr wrap="square">
            <a:spAutoFit/>
          </a:bodyPr>
          <a:lstStyle/>
          <a:p>
            <a:pPr>
              <a:lnSpc>
                <a:spcPct val="90000"/>
              </a:lnSpc>
            </a:pPr>
            <a:r>
              <a:rPr lang="en-US" b="1" dirty="0">
                <a:solidFill>
                  <a:schemeClr val="tx1">
                    <a:lumMod val="75000"/>
                    <a:lumOff val="25000"/>
                  </a:schemeClr>
                </a:solidFill>
              </a:rPr>
              <a:t>Crime</a:t>
            </a:r>
            <a:r>
              <a:rPr lang="en-US" dirty="0">
                <a:solidFill>
                  <a:schemeClr val="tx1">
                    <a:lumMod val="75000"/>
                    <a:lumOff val="25000"/>
                  </a:schemeClr>
                </a:solidFill>
              </a:rPr>
              <a:t> to </a:t>
            </a:r>
            <a:r>
              <a:rPr lang="en-US" dirty="0" smtClean="0">
                <a:solidFill>
                  <a:schemeClr val="tx1">
                    <a:lumMod val="75000"/>
                    <a:lumOff val="25000"/>
                  </a:schemeClr>
                </a:solidFill>
              </a:rPr>
              <a:t>receive/agree </a:t>
            </a:r>
            <a:r>
              <a:rPr lang="en-US" dirty="0">
                <a:solidFill>
                  <a:schemeClr val="tx1">
                    <a:lumMod val="75000"/>
                    <a:lumOff val="25000"/>
                  </a:schemeClr>
                </a:solidFill>
              </a:rPr>
              <a:t>to receive compensation if </a:t>
            </a:r>
            <a:r>
              <a:rPr lang="en-US" dirty="0" smtClean="0">
                <a:solidFill>
                  <a:schemeClr val="tx1">
                    <a:lumMod val="75000"/>
                    <a:lumOff val="25000"/>
                  </a:schemeClr>
                </a:solidFill>
              </a:rPr>
              <a:t>in </a:t>
            </a:r>
            <a:r>
              <a:rPr lang="en-US" dirty="0">
                <a:solidFill>
                  <a:schemeClr val="tx1">
                    <a:lumMod val="75000"/>
                    <a:lumOff val="25000"/>
                  </a:schemeClr>
                </a:solidFill>
              </a:rPr>
              <a:t>exchange for later representational services rendered when individual becomes a federal </a:t>
            </a:r>
            <a:r>
              <a:rPr lang="en-US" dirty="0" smtClean="0">
                <a:solidFill>
                  <a:schemeClr val="tx1">
                    <a:lumMod val="75000"/>
                    <a:lumOff val="25000"/>
                  </a:schemeClr>
                </a:solidFill>
              </a:rPr>
              <a:t>employee.</a:t>
            </a:r>
            <a:endParaRPr lang="en-US" dirty="0">
              <a:solidFill>
                <a:schemeClr val="tx1">
                  <a:lumMod val="75000"/>
                  <a:lumOff val="25000"/>
                </a:schemeClr>
              </a:solidFill>
            </a:endParaRPr>
          </a:p>
        </p:txBody>
      </p:sp>
      <p:sp>
        <p:nvSpPr>
          <p:cNvPr id="10" name="TextBox 9"/>
          <p:cNvSpPr txBox="1"/>
          <p:nvPr/>
        </p:nvSpPr>
        <p:spPr>
          <a:xfrm>
            <a:off x="822960" y="5257800"/>
            <a:ext cx="7781544" cy="590931"/>
          </a:xfrm>
          <a:prstGeom prst="rect">
            <a:avLst/>
          </a:prstGeom>
          <a:noFill/>
        </p:spPr>
        <p:txBody>
          <a:bodyPr wrap="square" rtlCol="0">
            <a:spAutoFit/>
          </a:bodyPr>
          <a:lstStyle/>
          <a:p>
            <a:pPr>
              <a:lnSpc>
                <a:spcPct val="90000"/>
              </a:lnSpc>
            </a:pPr>
            <a:r>
              <a:rPr lang="en-US" dirty="0" smtClean="0">
                <a:solidFill>
                  <a:schemeClr val="tx1">
                    <a:lumMod val="75000"/>
                    <a:lumOff val="25000"/>
                  </a:schemeClr>
                </a:solidFill>
              </a:rPr>
              <a:t>Prior to assuming office, attorneys </a:t>
            </a:r>
            <a:r>
              <a:rPr lang="en-US" dirty="0">
                <a:solidFill>
                  <a:schemeClr val="tx1">
                    <a:lumMod val="75000"/>
                    <a:lumOff val="25000"/>
                  </a:schemeClr>
                </a:solidFill>
              </a:rPr>
              <a:t>must dispose of all interests in contingency fee cases involving the </a:t>
            </a:r>
            <a:r>
              <a:rPr lang="en-US" dirty="0" smtClean="0">
                <a:solidFill>
                  <a:schemeClr val="tx1">
                    <a:lumMod val="75000"/>
                    <a:lumOff val="25000"/>
                  </a:schemeClr>
                </a:solidFill>
              </a:rPr>
              <a:t>government.</a:t>
            </a:r>
            <a:endParaRPr lang="en-US" dirty="0">
              <a:solidFill>
                <a:schemeClr val="tx1">
                  <a:lumMod val="75000"/>
                  <a:lumOff val="25000"/>
                </a:schemeClr>
              </a:solidFill>
            </a:endParaRPr>
          </a:p>
        </p:txBody>
      </p:sp>
    </p:spTree>
    <p:extLst>
      <p:ext uri="{BB962C8B-B14F-4D97-AF65-F5344CB8AC3E}">
        <p14:creationId xmlns:p14="http://schemas.microsoft.com/office/powerpoint/2010/main" val="306029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10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8"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0000"/>
              </a:lnSpc>
            </a:pPr>
            <a:r>
              <a:rPr lang="en-US" sz="3600" dirty="0" smtClean="0">
                <a:solidFill>
                  <a:schemeClr val="accent5">
                    <a:lumMod val="50000"/>
                  </a:schemeClr>
                </a:solidFill>
              </a:rPr>
              <a:t>Possible options for disposing of </a:t>
            </a:r>
            <a:br>
              <a:rPr lang="en-US" sz="3600" dirty="0" smtClean="0">
                <a:solidFill>
                  <a:schemeClr val="accent5">
                    <a:lumMod val="50000"/>
                  </a:schemeClr>
                </a:solidFill>
              </a:rPr>
            </a:br>
            <a:r>
              <a:rPr lang="en-US" sz="3600" dirty="0" smtClean="0">
                <a:solidFill>
                  <a:schemeClr val="accent5">
                    <a:lumMod val="50000"/>
                  </a:schemeClr>
                </a:solidFill>
              </a:rPr>
              <a:t>contingency fee arrangements</a:t>
            </a:r>
            <a:endParaRPr lang="en-US" sz="3600" dirty="0">
              <a:solidFill>
                <a:schemeClr val="accent5">
                  <a:lumMod val="50000"/>
                </a:schemeClr>
              </a:solidFill>
            </a:endParaRPr>
          </a:p>
        </p:txBody>
      </p:sp>
      <p:sp>
        <p:nvSpPr>
          <p:cNvPr id="3" name="Content Placeholder 2"/>
          <p:cNvSpPr>
            <a:spLocks noGrp="1"/>
          </p:cNvSpPr>
          <p:nvPr>
            <p:ph idx="1"/>
          </p:nvPr>
        </p:nvSpPr>
        <p:spPr/>
        <p:txBody>
          <a:bodyPr lIns="91440" rIns="91440"/>
          <a:lstStyle/>
          <a:p>
            <a:pPr marL="228600" indent="-228600" defTabSz="457200">
              <a:spcBef>
                <a:spcPts val="0"/>
              </a:spcBef>
              <a:spcAft>
                <a:spcPts val="1200"/>
              </a:spcAft>
              <a:buClrTx/>
              <a:buFont typeface="Arial" panose="020B0604020202020204" pitchFamily="34" charset="0"/>
              <a:buChar char="•"/>
            </a:pPr>
            <a:r>
              <a:rPr lang="en-US" dirty="0" smtClean="0"/>
              <a:t>Liquidate employee’s share and converting to a sum certain not contingent upon the outcome.</a:t>
            </a:r>
          </a:p>
          <a:p>
            <a:pPr marL="228600" indent="-228600" defTabSz="457200">
              <a:spcBef>
                <a:spcPts val="0"/>
              </a:spcBef>
              <a:spcAft>
                <a:spcPts val="600"/>
              </a:spcAft>
              <a:buClrTx/>
              <a:buFont typeface="Arial" panose="020B0604020202020204" pitchFamily="34" charset="0"/>
              <a:buChar char="•"/>
            </a:pPr>
            <a:r>
              <a:rPr lang="en-US" dirty="0" smtClean="0"/>
              <a:t>Assign </a:t>
            </a:r>
            <a:r>
              <a:rPr lang="en-US" dirty="0"/>
              <a:t>interest in a contingency fee to another person, when the following conditions are </a:t>
            </a:r>
            <a:r>
              <a:rPr lang="en-US" dirty="0" smtClean="0"/>
              <a:t>met:</a:t>
            </a:r>
          </a:p>
          <a:p>
            <a:pPr marL="514350" lvl="1" indent="-314325" defTabSz="457200">
              <a:spcBef>
                <a:spcPts val="0"/>
              </a:spcBef>
              <a:spcAft>
                <a:spcPts val="600"/>
              </a:spcAft>
              <a:buClrTx/>
              <a:buFont typeface="Courier New" panose="02070309020205020404" pitchFamily="49" charset="0"/>
              <a:buChar char="o"/>
            </a:pPr>
            <a:r>
              <a:rPr lang="en-US" dirty="0" smtClean="0"/>
              <a:t>Must </a:t>
            </a:r>
            <a:r>
              <a:rPr lang="en-US" dirty="0"/>
              <a:t>be executed and effective prior to entering government </a:t>
            </a:r>
            <a:r>
              <a:rPr lang="en-US" dirty="0" smtClean="0"/>
              <a:t>service;</a:t>
            </a:r>
          </a:p>
          <a:p>
            <a:pPr marL="514350" lvl="1" indent="-314325" defTabSz="457200">
              <a:spcBef>
                <a:spcPts val="0"/>
              </a:spcBef>
              <a:spcAft>
                <a:spcPts val="600"/>
              </a:spcAft>
              <a:buClrTx/>
              <a:buFont typeface="Courier New" panose="02070309020205020404" pitchFamily="49" charset="0"/>
              <a:buChar char="o"/>
            </a:pPr>
            <a:r>
              <a:rPr lang="en-US" dirty="0" smtClean="0"/>
              <a:t>Must </a:t>
            </a:r>
            <a:r>
              <a:rPr lang="en-US" dirty="0"/>
              <a:t>be complete, unconditional, and </a:t>
            </a:r>
            <a:r>
              <a:rPr lang="en-US" dirty="0" smtClean="0"/>
              <a:t>irrevocable;</a:t>
            </a:r>
          </a:p>
          <a:p>
            <a:pPr marL="514350" lvl="1" indent="-314325" defTabSz="457200">
              <a:spcBef>
                <a:spcPts val="0"/>
              </a:spcBef>
              <a:spcAft>
                <a:spcPts val="600"/>
              </a:spcAft>
              <a:buClrTx/>
              <a:buFont typeface="Courier New" panose="02070309020205020404" pitchFamily="49" charset="0"/>
              <a:buChar char="o"/>
            </a:pPr>
            <a:r>
              <a:rPr lang="en-US" dirty="0" smtClean="0"/>
              <a:t>Must </a:t>
            </a:r>
            <a:r>
              <a:rPr lang="en-US" dirty="0"/>
              <a:t>not be made to the employee’s spouse, minor child, legal dependent, or household member; and </a:t>
            </a:r>
            <a:endParaRPr lang="en-US" dirty="0" smtClean="0"/>
          </a:p>
          <a:p>
            <a:pPr marL="514350" lvl="1" indent="-314325" defTabSz="457200">
              <a:spcBef>
                <a:spcPts val="0"/>
              </a:spcBef>
              <a:spcAft>
                <a:spcPts val="600"/>
              </a:spcAft>
              <a:buClrTx/>
              <a:buFont typeface="Courier New" panose="02070309020205020404" pitchFamily="49" charset="0"/>
              <a:buChar char="o"/>
            </a:pPr>
            <a:r>
              <a:rPr lang="en-US" dirty="0" smtClean="0"/>
              <a:t>Must </a:t>
            </a:r>
            <a:r>
              <a:rPr lang="en-US" dirty="0"/>
              <a:t>not permit the employee’s involvement, after entering government service, in determining the amount of the fee.</a:t>
            </a:r>
          </a:p>
          <a:p>
            <a:pPr marL="514350" indent="-314325" defTabSz="457200">
              <a:spcBef>
                <a:spcPts val="0"/>
              </a:spcBef>
              <a:spcAft>
                <a:spcPts val="600"/>
              </a:spcAft>
              <a:buClrTx/>
              <a:buSzTx/>
              <a:buFont typeface="Courier New" panose="02070309020205020404" pitchFamily="49" charset="0"/>
              <a:buChar char="o"/>
            </a:pPr>
            <a:endParaRPr lang="en-US" sz="1200" dirty="0"/>
          </a:p>
        </p:txBody>
      </p:sp>
      <p:sp>
        <p:nvSpPr>
          <p:cNvPr id="9" name="Slide Number Placeholder 8"/>
          <p:cNvSpPr>
            <a:spLocks noGrp="1"/>
          </p:cNvSpPr>
          <p:nvPr>
            <p:ph type="sldNum" sz="quarter" idx="12"/>
          </p:nvPr>
        </p:nvSpPr>
        <p:spPr/>
        <p:txBody>
          <a:bodyPr/>
          <a:lstStyle/>
          <a:p>
            <a:pPr algn="l"/>
            <a:fld id="{4FAB73BC-B049-4115-A692-8D63A059BFB8}" type="slidenum">
              <a:rPr lang="en-US" smtClean="0"/>
              <a:pPr algn="l"/>
              <a:t>36</a:t>
            </a:fld>
            <a:endParaRPr lang="en-US" dirty="0"/>
          </a:p>
        </p:txBody>
      </p:sp>
      <p:grpSp>
        <p:nvGrpSpPr>
          <p:cNvPr id="4" name="Group 3"/>
          <p:cNvGrpSpPr/>
          <p:nvPr/>
        </p:nvGrpSpPr>
        <p:grpSpPr>
          <a:xfrm>
            <a:off x="0" y="6182456"/>
            <a:ext cx="9144001" cy="954317"/>
            <a:chOff x="0" y="6182456"/>
            <a:chExt cx="9144001" cy="954317"/>
          </a:xfrm>
        </p:grpSpPr>
        <p:sp>
          <p:nvSpPr>
            <p:cNvPr id="5" name="Rectangle 4"/>
            <p:cNvSpPr/>
            <p:nvPr/>
          </p:nvSpPr>
          <p:spPr>
            <a:xfrm>
              <a:off x="0" y="6400800"/>
              <a:ext cx="9144001" cy="457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6340015"/>
              <a:ext cx="9144001" cy="6599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75" y="6182456"/>
              <a:ext cx="1272423" cy="954317"/>
            </a:xfrm>
            <a:prstGeom prst="rect">
              <a:avLst/>
            </a:prstGeom>
          </p:spPr>
        </p:pic>
      </p:grpSp>
    </p:spTree>
    <p:extLst>
      <p:ext uri="{BB962C8B-B14F-4D97-AF65-F5344CB8AC3E}">
        <p14:creationId xmlns:p14="http://schemas.microsoft.com/office/powerpoint/2010/main" val="182954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581934" y="887104"/>
            <a:ext cx="723332" cy="928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2960" y="1501255"/>
            <a:ext cx="4758974" cy="4326339"/>
          </a:xfrm>
        </p:spPr>
        <p:txBody>
          <a:bodyPr lIns="91440" rIns="91440">
            <a:noAutofit/>
          </a:bodyPr>
          <a:lstStyle/>
          <a:p>
            <a:pPr marL="0" indent="0">
              <a:buNone/>
            </a:pPr>
            <a:r>
              <a:rPr lang="en-US" sz="1800" dirty="0" smtClean="0"/>
              <a:t>Jacob, an attorney, is leaving his personal injury practice to join DOJ. In his private practice, he has one Federal Tort Claims Act case against the VA. His retainer agreement calls for him to receive a 30% contingency fee, in addition to reimbursement for his litigation expenses, if his client is successful. All depositions and other pretrial discovery and motions are concluded, but settlement negotiations are ongoing, with the possibility of a trial in the future.</a:t>
            </a:r>
            <a:endParaRPr lang="en-US" sz="1800" dirty="0"/>
          </a:p>
          <a:p>
            <a:pPr marL="0" indent="0">
              <a:buNone/>
            </a:pPr>
            <a:r>
              <a:rPr lang="en-US" sz="1800" dirty="0" smtClean="0"/>
              <a:t>May Jacob continue to handle this case after he joins the government? </a:t>
            </a:r>
          </a:p>
        </p:txBody>
      </p:sp>
      <p:sp>
        <p:nvSpPr>
          <p:cNvPr id="4" name="Title 1"/>
          <p:cNvSpPr>
            <a:spLocks noGrp="1"/>
          </p:cNvSpPr>
          <p:nvPr>
            <p:ph type="title"/>
          </p:nvPr>
        </p:nvSpPr>
        <p:spPr>
          <a:xfrm>
            <a:off x="822960" y="286605"/>
            <a:ext cx="4758974" cy="1064524"/>
          </a:xfrm>
        </p:spPr>
        <p:txBody>
          <a:bodyPr>
            <a:normAutofit/>
          </a:bodyPr>
          <a:lstStyle/>
          <a:p>
            <a:r>
              <a:rPr lang="en-US" sz="4300" dirty="0" smtClean="0">
                <a:solidFill>
                  <a:schemeClr val="accent5">
                    <a:lumMod val="50000"/>
                  </a:schemeClr>
                </a:solidFill>
              </a:rPr>
              <a:t>Application</a:t>
            </a:r>
            <a:endParaRPr lang="en-US" sz="4300" dirty="0">
              <a:solidFill>
                <a:schemeClr val="accent5">
                  <a:lumMod val="50000"/>
                </a:schemeClr>
              </a:solidFill>
            </a:endParaRPr>
          </a:p>
        </p:txBody>
      </p:sp>
      <p:sp>
        <p:nvSpPr>
          <p:cNvPr id="12" name="Rectangle 11"/>
          <p:cNvSpPr/>
          <p:nvPr/>
        </p:nvSpPr>
        <p:spPr>
          <a:xfrm>
            <a:off x="6018665" y="0"/>
            <a:ext cx="3125336"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dirty="0"/>
          </a:p>
        </p:txBody>
      </p:sp>
      <p:sp>
        <p:nvSpPr>
          <p:cNvPr id="2" name="Rectangle 1"/>
          <p:cNvSpPr/>
          <p:nvPr/>
        </p:nvSpPr>
        <p:spPr>
          <a:xfrm>
            <a:off x="6018663" y="0"/>
            <a:ext cx="3125336"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rIns="274320" rtlCol="0" anchor="ctr"/>
          <a:lstStyle/>
          <a:p>
            <a:pPr marL="0" lvl="1">
              <a:lnSpc>
                <a:spcPct val="100000"/>
              </a:lnSpc>
              <a:spcBef>
                <a:spcPts val="0"/>
              </a:spcBef>
              <a:spcAft>
                <a:spcPts val="600"/>
              </a:spcAft>
              <a:buClr>
                <a:schemeClr val="accent5">
                  <a:lumMod val="75000"/>
                </a:schemeClr>
              </a:buClr>
            </a:pPr>
            <a:r>
              <a:rPr lang="en-US" sz="1500" b="1" dirty="0" smtClean="0">
                <a:solidFill>
                  <a:schemeClr val="accent5">
                    <a:lumMod val="50000"/>
                  </a:schemeClr>
                </a:solidFill>
                <a:latin typeface="Arial" panose="020B0604020202020204" pitchFamily="34" charset="0"/>
                <a:cs typeface="Arial" panose="020B0604020202020204" pitchFamily="34" charset="0"/>
              </a:rPr>
              <a:t>Elements of  203(a)(1)(A)</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Officer or employee when representational services were or are to be rendered</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Other than provided by law for proper discharge of official duties</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Directly or indirectly</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Receives/accepts/seeks/ demands/agrees to receive or accept</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Compensation</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exchange for provision of representational services to a third party</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Rendered personally or by another</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Before a department, agency, or court</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relation to a particular matter</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which the U.S. is a party or has a direct and substantial interest</a:t>
            </a:r>
            <a:endParaRPr lang="en-US" sz="1300" dirty="0">
              <a:solidFill>
                <a:schemeClr val="tx1">
                  <a:lumMod val="75000"/>
                  <a:lumOff val="25000"/>
                </a:schemeClr>
              </a:solidFill>
              <a:latin typeface="Arial" panose="020B0604020202020204" pitchFamily="34" charset="0"/>
              <a:cs typeface="Arial" panose="020B0604020202020204" pitchFamily="34" charset="0"/>
            </a:endParaRPr>
          </a:p>
          <a:p>
            <a:pPr algn="ctr"/>
            <a:endParaRPr lang="en-US" dirty="0"/>
          </a:p>
        </p:txBody>
      </p:sp>
      <p:grpSp>
        <p:nvGrpSpPr>
          <p:cNvPr id="5" name="Group 4"/>
          <p:cNvGrpSpPr/>
          <p:nvPr/>
        </p:nvGrpSpPr>
        <p:grpSpPr>
          <a:xfrm>
            <a:off x="0" y="6182456"/>
            <a:ext cx="9144001" cy="954317"/>
            <a:chOff x="0" y="6182456"/>
            <a:chExt cx="9144001" cy="954317"/>
          </a:xfrm>
        </p:grpSpPr>
        <p:sp>
          <p:nvSpPr>
            <p:cNvPr id="6" name="Rectangle 5"/>
            <p:cNvSpPr/>
            <p:nvPr/>
          </p:nvSpPr>
          <p:spPr>
            <a:xfrm>
              <a:off x="0" y="6400800"/>
              <a:ext cx="9144001" cy="457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0" y="6340015"/>
              <a:ext cx="9144001" cy="6599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75" y="6182456"/>
              <a:ext cx="1272423" cy="954317"/>
            </a:xfrm>
            <a:prstGeom prst="rect">
              <a:avLst/>
            </a:prstGeom>
          </p:spPr>
        </p:pic>
      </p:grpSp>
      <p:sp>
        <p:nvSpPr>
          <p:cNvPr id="13" name="Slide Number Placeholder 12"/>
          <p:cNvSpPr>
            <a:spLocks noGrp="1"/>
          </p:cNvSpPr>
          <p:nvPr>
            <p:ph type="sldNum" sz="quarter" idx="12"/>
          </p:nvPr>
        </p:nvSpPr>
        <p:spPr/>
        <p:txBody>
          <a:bodyPr/>
          <a:lstStyle/>
          <a:p>
            <a:fld id="{6113E31D-E2AB-40D1-8B51-AFA5AFEF393A}" type="slidenum">
              <a:rPr lang="en-US" smtClean="0"/>
              <a:pPr/>
              <a:t>37</a:t>
            </a:fld>
            <a:endParaRPr lang="en-US" dirty="0"/>
          </a:p>
        </p:txBody>
      </p:sp>
    </p:spTree>
    <p:extLst>
      <p:ext uri="{BB962C8B-B14F-4D97-AF65-F5344CB8AC3E}">
        <p14:creationId xmlns:p14="http://schemas.microsoft.com/office/powerpoint/2010/main" val="374916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500"/>
                                        <p:tgtEl>
                                          <p:spTgt spid="2">
                                            <p:txEl>
                                              <p:pRg st="7" end="7"/>
                                            </p:txEl>
                                          </p:spTgt>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fade">
                                      <p:cBhvr>
                                        <p:cTn id="34" dur="500"/>
                                        <p:tgtEl>
                                          <p:spTgt spid="2">
                                            <p:txEl>
                                              <p:pRg st="8" end="8"/>
                                            </p:txEl>
                                          </p:spTgt>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500"/>
                                        <p:tgtEl>
                                          <p:spTgt spid="2">
                                            <p:txEl>
                                              <p:pRg st="9" end="9"/>
                                            </p:txEl>
                                          </p:spTgt>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2">
                                            <p:txEl>
                                              <p:pRg st="10" end="10"/>
                                            </p:txEl>
                                          </p:spTgt>
                                        </p:tgtEl>
                                        <p:attrNameLst>
                                          <p:attrName>style.visibility</p:attrName>
                                        </p:attrNameLst>
                                      </p:cBhvr>
                                      <p:to>
                                        <p:strVal val="visible"/>
                                      </p:to>
                                    </p:set>
                                    <p:animEffect transition="in" filter="fade">
                                      <p:cBhvr>
                                        <p:cTn id="40"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uiExpand="1"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22960" y="4425696"/>
            <a:ext cx="4758974" cy="1231106"/>
          </a:xfrm>
          <a:prstGeom prst="rect">
            <a:avLst/>
          </a:prstGeom>
          <a:noFill/>
        </p:spPr>
        <p:txBody>
          <a:bodyPr wrap="square" rtlCol="0">
            <a:spAutoFit/>
          </a:bodyPr>
          <a:lstStyle/>
          <a:p>
            <a:r>
              <a:rPr lang="en-US" dirty="0">
                <a:solidFill>
                  <a:schemeClr val="tx1">
                    <a:lumMod val="75000"/>
                    <a:lumOff val="25000"/>
                  </a:schemeClr>
                </a:solidFill>
              </a:rPr>
              <a:t>May he hand the case over to another attorney while reserving the right to a </a:t>
            </a:r>
            <a:r>
              <a:rPr lang="en-US" i="1" dirty="0">
                <a:solidFill>
                  <a:schemeClr val="tx1">
                    <a:lumMod val="75000"/>
                    <a:lumOff val="25000"/>
                  </a:schemeClr>
                </a:solidFill>
              </a:rPr>
              <a:t>pro rata</a:t>
            </a:r>
            <a:r>
              <a:rPr lang="en-US" dirty="0">
                <a:solidFill>
                  <a:schemeClr val="tx1">
                    <a:lumMod val="75000"/>
                    <a:lumOff val="25000"/>
                  </a:schemeClr>
                </a:solidFill>
              </a:rPr>
              <a:t> share of any contingency fees ultimately received? </a:t>
            </a:r>
          </a:p>
          <a:p>
            <a:endParaRPr lang="en-US" dirty="0">
              <a:solidFill>
                <a:schemeClr val="tx1">
                  <a:lumMod val="75000"/>
                  <a:lumOff val="25000"/>
                </a:schemeClr>
              </a:solidFill>
            </a:endParaRPr>
          </a:p>
        </p:txBody>
      </p:sp>
      <p:sp>
        <p:nvSpPr>
          <p:cNvPr id="11" name="Rectangle 10"/>
          <p:cNvSpPr/>
          <p:nvPr/>
        </p:nvSpPr>
        <p:spPr>
          <a:xfrm>
            <a:off x="5581934" y="887104"/>
            <a:ext cx="723332" cy="928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2960" y="1501255"/>
            <a:ext cx="4758974" cy="3286645"/>
          </a:xfrm>
        </p:spPr>
        <p:txBody>
          <a:bodyPr lIns="91440" rIns="91440">
            <a:noAutofit/>
          </a:bodyPr>
          <a:lstStyle/>
          <a:p>
            <a:pPr marL="0" indent="0">
              <a:buNone/>
            </a:pPr>
            <a:r>
              <a:rPr lang="en-US" sz="1800" dirty="0" smtClean="0"/>
              <a:t>Jacob, an attorney, is leaving his personal injury practice to join DOJ. In his private practice, he has one Federal Tort Claims Act case against the VA. His retainer agreement calls for him to receive a 30% contingency fee, in addition to reimbursement for his litigation expenses, if his client is successful. All depositions and other pretrial discovery and motions are concluded, but settlement negotiations are ongoing, with the possibility of a trial in the future.</a:t>
            </a:r>
            <a:endParaRPr lang="en-US" sz="1800" dirty="0"/>
          </a:p>
        </p:txBody>
      </p:sp>
      <p:sp>
        <p:nvSpPr>
          <p:cNvPr id="4" name="Title 1"/>
          <p:cNvSpPr>
            <a:spLocks noGrp="1"/>
          </p:cNvSpPr>
          <p:nvPr>
            <p:ph type="title"/>
          </p:nvPr>
        </p:nvSpPr>
        <p:spPr>
          <a:xfrm>
            <a:off x="822960" y="286605"/>
            <a:ext cx="4758974" cy="1064524"/>
          </a:xfrm>
        </p:spPr>
        <p:txBody>
          <a:bodyPr>
            <a:normAutofit/>
          </a:bodyPr>
          <a:lstStyle/>
          <a:p>
            <a:r>
              <a:rPr lang="en-US" sz="4300" dirty="0" smtClean="0">
                <a:solidFill>
                  <a:schemeClr val="accent5">
                    <a:lumMod val="50000"/>
                  </a:schemeClr>
                </a:solidFill>
              </a:rPr>
              <a:t>Application</a:t>
            </a:r>
            <a:endParaRPr lang="en-US" sz="4300" dirty="0">
              <a:solidFill>
                <a:schemeClr val="accent5">
                  <a:lumMod val="50000"/>
                </a:schemeClr>
              </a:solidFill>
            </a:endParaRPr>
          </a:p>
        </p:txBody>
      </p:sp>
      <p:sp>
        <p:nvSpPr>
          <p:cNvPr id="12" name="Rectangle 11"/>
          <p:cNvSpPr/>
          <p:nvPr/>
        </p:nvSpPr>
        <p:spPr>
          <a:xfrm>
            <a:off x="6018665" y="0"/>
            <a:ext cx="3125336"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dirty="0"/>
          </a:p>
        </p:txBody>
      </p:sp>
      <p:sp>
        <p:nvSpPr>
          <p:cNvPr id="2" name="Rectangle 1"/>
          <p:cNvSpPr/>
          <p:nvPr/>
        </p:nvSpPr>
        <p:spPr>
          <a:xfrm>
            <a:off x="6018663" y="0"/>
            <a:ext cx="3125336"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rIns="274320" rtlCol="0" anchor="ctr"/>
          <a:lstStyle/>
          <a:p>
            <a:pPr marL="0" lvl="1">
              <a:lnSpc>
                <a:spcPct val="100000"/>
              </a:lnSpc>
              <a:spcBef>
                <a:spcPts val="0"/>
              </a:spcBef>
              <a:spcAft>
                <a:spcPts val="600"/>
              </a:spcAft>
              <a:buClr>
                <a:schemeClr val="accent5">
                  <a:lumMod val="75000"/>
                </a:schemeClr>
              </a:buClr>
            </a:pPr>
            <a:r>
              <a:rPr lang="en-US" sz="1500" b="1" dirty="0" smtClean="0">
                <a:solidFill>
                  <a:schemeClr val="accent5">
                    <a:lumMod val="50000"/>
                  </a:schemeClr>
                </a:solidFill>
                <a:latin typeface="Arial" panose="020B0604020202020204" pitchFamily="34" charset="0"/>
                <a:cs typeface="Arial" panose="020B0604020202020204" pitchFamily="34" charset="0"/>
              </a:rPr>
              <a:t>Elements of  203(a)(1)(A)</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Officer or employee when representational services were or are to be rendered</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Other than provided by law for proper discharge of official duties</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Directly or indirectly</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Receives/accepts/seeks/ demands/agrees to receive or accept</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Compensation</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exchange for provision of representational services to a third party</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Rendered personally or by another</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Before a department, agency, or court</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relation to a particular matter</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which the U.S. is a party or has a direct and substantial interest</a:t>
            </a:r>
            <a:endParaRPr lang="en-US" sz="1300" dirty="0">
              <a:solidFill>
                <a:schemeClr val="tx1">
                  <a:lumMod val="75000"/>
                  <a:lumOff val="25000"/>
                </a:schemeClr>
              </a:solidFill>
              <a:latin typeface="Arial" panose="020B0604020202020204" pitchFamily="34" charset="0"/>
              <a:cs typeface="Arial" panose="020B0604020202020204" pitchFamily="34" charset="0"/>
            </a:endParaRPr>
          </a:p>
          <a:p>
            <a:pPr algn="ctr"/>
            <a:endParaRPr lang="en-US" dirty="0"/>
          </a:p>
        </p:txBody>
      </p:sp>
      <p:grpSp>
        <p:nvGrpSpPr>
          <p:cNvPr id="5" name="Group 4"/>
          <p:cNvGrpSpPr/>
          <p:nvPr/>
        </p:nvGrpSpPr>
        <p:grpSpPr>
          <a:xfrm>
            <a:off x="0" y="6182456"/>
            <a:ext cx="9144001" cy="954317"/>
            <a:chOff x="0" y="6182456"/>
            <a:chExt cx="9144001" cy="954317"/>
          </a:xfrm>
        </p:grpSpPr>
        <p:sp>
          <p:nvSpPr>
            <p:cNvPr id="6" name="Rectangle 5"/>
            <p:cNvSpPr/>
            <p:nvPr/>
          </p:nvSpPr>
          <p:spPr>
            <a:xfrm>
              <a:off x="0" y="6400800"/>
              <a:ext cx="9144001" cy="457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0" y="6340015"/>
              <a:ext cx="9144001" cy="6599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75" y="6182456"/>
              <a:ext cx="1272423" cy="954317"/>
            </a:xfrm>
            <a:prstGeom prst="rect">
              <a:avLst/>
            </a:prstGeom>
          </p:spPr>
        </p:pic>
      </p:grpSp>
      <p:sp>
        <p:nvSpPr>
          <p:cNvPr id="14" name="Slide Number Placeholder 13"/>
          <p:cNvSpPr>
            <a:spLocks noGrp="1"/>
          </p:cNvSpPr>
          <p:nvPr>
            <p:ph type="sldNum" sz="quarter" idx="12"/>
          </p:nvPr>
        </p:nvSpPr>
        <p:spPr/>
        <p:txBody>
          <a:bodyPr/>
          <a:lstStyle/>
          <a:p>
            <a:fld id="{6113E31D-E2AB-40D1-8B51-AFA5AFEF393A}" type="slidenum">
              <a:rPr lang="en-US" smtClean="0"/>
              <a:pPr/>
              <a:t>38</a:t>
            </a:fld>
            <a:endParaRPr lang="en-US" dirty="0"/>
          </a:p>
        </p:txBody>
      </p:sp>
    </p:spTree>
    <p:extLst>
      <p:ext uri="{BB962C8B-B14F-4D97-AF65-F5344CB8AC3E}">
        <p14:creationId xmlns:p14="http://schemas.microsoft.com/office/powerpoint/2010/main" val="120416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22960" y="4425696"/>
            <a:ext cx="4758974" cy="661720"/>
          </a:xfrm>
          <a:prstGeom prst="rect">
            <a:avLst/>
          </a:prstGeom>
          <a:noFill/>
        </p:spPr>
        <p:txBody>
          <a:bodyPr wrap="square" rtlCol="0">
            <a:spAutoFit/>
          </a:bodyPr>
          <a:lstStyle/>
          <a:p>
            <a:r>
              <a:rPr lang="en-US" dirty="0" smtClean="0">
                <a:solidFill>
                  <a:schemeClr val="tx1">
                    <a:lumMod val="75000"/>
                    <a:lumOff val="25000"/>
                  </a:schemeClr>
                </a:solidFill>
              </a:rPr>
              <a:t>May he assign his right to receive his share of the contingency fee to his spouse?</a:t>
            </a:r>
            <a:endParaRPr lang="en-US" dirty="0">
              <a:solidFill>
                <a:schemeClr val="tx1">
                  <a:lumMod val="75000"/>
                  <a:lumOff val="25000"/>
                </a:schemeClr>
              </a:solidFill>
            </a:endParaRPr>
          </a:p>
        </p:txBody>
      </p:sp>
      <p:sp>
        <p:nvSpPr>
          <p:cNvPr id="11" name="Rectangle 10"/>
          <p:cNvSpPr/>
          <p:nvPr/>
        </p:nvSpPr>
        <p:spPr>
          <a:xfrm>
            <a:off x="5581934" y="887104"/>
            <a:ext cx="723332" cy="928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2960" y="1501255"/>
            <a:ext cx="4758974" cy="3286645"/>
          </a:xfrm>
        </p:spPr>
        <p:txBody>
          <a:bodyPr lIns="91440" rIns="91440">
            <a:noAutofit/>
          </a:bodyPr>
          <a:lstStyle/>
          <a:p>
            <a:pPr marL="0" indent="0">
              <a:buNone/>
            </a:pPr>
            <a:r>
              <a:rPr lang="en-US" sz="1800" dirty="0" smtClean="0"/>
              <a:t>Jacob, an attorney, is leaving his personal injury practice to join DOJ. In his private practice, he has one Federal Tort Claims Act case against the VA. His retainer agreement calls for him to receive a 30% contingency fee, in addition to reimbursement for his litigation expenses, if his client is successful. All depositions and other pretrial discovery and motions are concluded, but settlement negotiations are ongoing, with the possibility of a trial in the future.</a:t>
            </a:r>
            <a:endParaRPr lang="en-US" sz="1800" dirty="0"/>
          </a:p>
        </p:txBody>
      </p:sp>
      <p:sp>
        <p:nvSpPr>
          <p:cNvPr id="4" name="Title 1"/>
          <p:cNvSpPr>
            <a:spLocks noGrp="1"/>
          </p:cNvSpPr>
          <p:nvPr>
            <p:ph type="title"/>
          </p:nvPr>
        </p:nvSpPr>
        <p:spPr>
          <a:xfrm>
            <a:off x="822960" y="286605"/>
            <a:ext cx="4758974" cy="1064524"/>
          </a:xfrm>
        </p:spPr>
        <p:txBody>
          <a:bodyPr>
            <a:normAutofit/>
          </a:bodyPr>
          <a:lstStyle/>
          <a:p>
            <a:r>
              <a:rPr lang="en-US" sz="4300" dirty="0" smtClean="0">
                <a:solidFill>
                  <a:schemeClr val="accent5">
                    <a:lumMod val="50000"/>
                  </a:schemeClr>
                </a:solidFill>
              </a:rPr>
              <a:t>Application</a:t>
            </a:r>
            <a:endParaRPr lang="en-US" sz="4300" dirty="0">
              <a:solidFill>
                <a:schemeClr val="accent5">
                  <a:lumMod val="50000"/>
                </a:schemeClr>
              </a:solidFill>
            </a:endParaRPr>
          </a:p>
        </p:txBody>
      </p:sp>
      <p:sp>
        <p:nvSpPr>
          <p:cNvPr id="12" name="Rectangle 11"/>
          <p:cNvSpPr/>
          <p:nvPr/>
        </p:nvSpPr>
        <p:spPr>
          <a:xfrm>
            <a:off x="6018665" y="0"/>
            <a:ext cx="3125336"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dirty="0"/>
          </a:p>
        </p:txBody>
      </p:sp>
      <p:sp>
        <p:nvSpPr>
          <p:cNvPr id="2" name="Rectangle 1"/>
          <p:cNvSpPr/>
          <p:nvPr/>
        </p:nvSpPr>
        <p:spPr>
          <a:xfrm>
            <a:off x="6018663" y="0"/>
            <a:ext cx="3125336"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rIns="274320" rtlCol="0" anchor="ctr"/>
          <a:lstStyle/>
          <a:p>
            <a:pPr marL="0" lvl="1">
              <a:lnSpc>
                <a:spcPct val="100000"/>
              </a:lnSpc>
              <a:spcBef>
                <a:spcPts val="0"/>
              </a:spcBef>
              <a:spcAft>
                <a:spcPts val="600"/>
              </a:spcAft>
              <a:buClr>
                <a:schemeClr val="accent5">
                  <a:lumMod val="75000"/>
                </a:schemeClr>
              </a:buClr>
            </a:pPr>
            <a:r>
              <a:rPr lang="en-US" sz="1500" b="1" dirty="0" smtClean="0">
                <a:solidFill>
                  <a:schemeClr val="accent5">
                    <a:lumMod val="50000"/>
                  </a:schemeClr>
                </a:solidFill>
                <a:latin typeface="Arial" panose="020B0604020202020204" pitchFamily="34" charset="0"/>
                <a:cs typeface="Arial" panose="020B0604020202020204" pitchFamily="34" charset="0"/>
              </a:rPr>
              <a:t>Elements of  203(a)(1)(A)</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Officer or employee when representational services were or are to be rendered</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Other than provided by law for proper discharge of official duties</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Directly or indirectly</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Receives/accepts/seeks/ demands/agrees to receive or accept</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Compensation</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exchange for provision of representational services to a third party</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Rendered personally or by another</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Before a department, agency, or court</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relation to a particular matter</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which the U.S. is a party or has a direct and substantial interest</a:t>
            </a:r>
            <a:endParaRPr lang="en-US" sz="1300" dirty="0">
              <a:solidFill>
                <a:schemeClr val="tx1">
                  <a:lumMod val="75000"/>
                  <a:lumOff val="25000"/>
                </a:schemeClr>
              </a:solidFill>
              <a:latin typeface="Arial" panose="020B0604020202020204" pitchFamily="34" charset="0"/>
              <a:cs typeface="Arial" panose="020B0604020202020204" pitchFamily="34" charset="0"/>
            </a:endParaRPr>
          </a:p>
          <a:p>
            <a:pPr algn="ctr"/>
            <a:endParaRPr lang="en-US" dirty="0"/>
          </a:p>
        </p:txBody>
      </p:sp>
      <p:grpSp>
        <p:nvGrpSpPr>
          <p:cNvPr id="5" name="Group 4"/>
          <p:cNvGrpSpPr/>
          <p:nvPr/>
        </p:nvGrpSpPr>
        <p:grpSpPr>
          <a:xfrm>
            <a:off x="0" y="6182456"/>
            <a:ext cx="9144001" cy="954317"/>
            <a:chOff x="0" y="6182456"/>
            <a:chExt cx="9144001" cy="954317"/>
          </a:xfrm>
        </p:grpSpPr>
        <p:sp>
          <p:nvSpPr>
            <p:cNvPr id="6" name="Rectangle 5"/>
            <p:cNvSpPr/>
            <p:nvPr/>
          </p:nvSpPr>
          <p:spPr>
            <a:xfrm>
              <a:off x="0" y="6400800"/>
              <a:ext cx="9144001" cy="457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0" y="6340015"/>
              <a:ext cx="9144001" cy="6599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75" y="6182456"/>
              <a:ext cx="1272423" cy="954317"/>
            </a:xfrm>
            <a:prstGeom prst="rect">
              <a:avLst/>
            </a:prstGeom>
          </p:spPr>
        </p:pic>
      </p:grpSp>
      <p:sp>
        <p:nvSpPr>
          <p:cNvPr id="14" name="Slide Number Placeholder 13"/>
          <p:cNvSpPr>
            <a:spLocks noGrp="1"/>
          </p:cNvSpPr>
          <p:nvPr>
            <p:ph type="sldNum" sz="quarter" idx="12"/>
          </p:nvPr>
        </p:nvSpPr>
        <p:spPr/>
        <p:txBody>
          <a:bodyPr/>
          <a:lstStyle/>
          <a:p>
            <a:fld id="{6113E31D-E2AB-40D1-8B51-AFA5AFEF393A}" type="slidenum">
              <a:rPr lang="en-US" smtClean="0"/>
              <a:pPr/>
              <a:t>39</a:t>
            </a:fld>
            <a:endParaRPr lang="en-US" dirty="0"/>
          </a:p>
        </p:txBody>
      </p:sp>
    </p:spTree>
    <p:extLst>
      <p:ext uri="{BB962C8B-B14F-4D97-AF65-F5344CB8AC3E}">
        <p14:creationId xmlns:p14="http://schemas.microsoft.com/office/powerpoint/2010/main" val="129079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 U.S.C. § 205(a)(1</a:t>
            </a:r>
            <a:r>
              <a:rPr lang="en-US" dirty="0"/>
              <a:t>)</a:t>
            </a:r>
          </a:p>
        </p:txBody>
      </p:sp>
      <p:graphicFrame>
        <p:nvGraphicFramePr>
          <p:cNvPr id="5" name="Table 4"/>
          <p:cNvGraphicFramePr>
            <a:graphicFrameLocks noGrp="1"/>
          </p:cNvGraphicFramePr>
          <p:nvPr>
            <p:extLst>
              <p:ext uri="{D42A27DB-BD31-4B8C-83A1-F6EECF244321}">
                <p14:modId xmlns:p14="http://schemas.microsoft.com/office/powerpoint/2010/main" val="1571955390"/>
              </p:ext>
            </p:extLst>
          </p:nvPr>
        </p:nvGraphicFramePr>
        <p:xfrm>
          <a:off x="1885950" y="1572768"/>
          <a:ext cx="5429250" cy="4074043"/>
        </p:xfrm>
        <a:graphic>
          <a:graphicData uri="http://schemas.openxmlformats.org/drawingml/2006/table">
            <a:tbl>
              <a:tblPr/>
              <a:tblGrid>
                <a:gridCol w="2400300"/>
                <a:gridCol w="685800"/>
                <a:gridCol w="2343150"/>
              </a:tblGrid>
              <a:tr h="481753">
                <a:tc gridSpan="3">
                  <a:txBody>
                    <a:bodyPr/>
                    <a:lstStyle/>
                    <a:p>
                      <a:pPr marL="0" marR="0" algn="ctr">
                        <a:spcBef>
                          <a:spcPts val="0"/>
                        </a:spcBef>
                        <a:spcAft>
                          <a:spcPts val="0"/>
                        </a:spcAft>
                      </a:pPr>
                      <a:r>
                        <a:rPr lang="en-US" sz="1400" b="1" dirty="0" smtClean="0">
                          <a:latin typeface="Lucida Sans"/>
                          <a:ea typeface="Calibri"/>
                          <a:cs typeface="Times New Roman"/>
                        </a:rPr>
                        <a:t>An</a:t>
                      </a:r>
                      <a:r>
                        <a:rPr lang="en-US" sz="1400" b="1" baseline="0" dirty="0" smtClean="0">
                          <a:latin typeface="Lucida Sans"/>
                          <a:ea typeface="Calibri"/>
                          <a:cs typeface="Times New Roman"/>
                        </a:rPr>
                        <a:t> officer or employee </a:t>
                      </a:r>
                      <a:r>
                        <a:rPr lang="en-US" sz="1400" b="1" dirty="0" smtClean="0">
                          <a:latin typeface="Lucida Sans"/>
                          <a:ea typeface="Calibri"/>
                          <a:cs typeface="Times New Roman"/>
                        </a:rPr>
                        <a:t>[may not]</a:t>
                      </a:r>
                      <a:endParaRPr lang="en-US" sz="1400" b="1" dirty="0">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987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rPr>
                        <a:t>[Clause 1]</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rPr>
                        <a:t>OR</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rPr>
                        <a:t>[Clause 2]</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r>
              <a:tr h="8380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rPr>
                        <a:t>Act as agent</a:t>
                      </a:r>
                      <a:r>
                        <a:rPr lang="en-US" sz="1400" b="1" baseline="0" dirty="0" smtClean="0">
                          <a:solidFill>
                            <a:schemeClr val="bg1"/>
                          </a:solidFill>
                          <a:effectLst>
                            <a:outerShdw blurRad="38100" dist="38100" dir="2700000" algn="tl">
                              <a:srgbClr val="000000">
                                <a:alpha val="43137"/>
                              </a:srgbClr>
                            </a:outerShdw>
                          </a:effectLst>
                          <a:latin typeface="Lucida Sans"/>
                          <a:ea typeface="Calibri"/>
                          <a:cs typeface="Times New Roman"/>
                        </a:rPr>
                        <a:t> or attorney</a:t>
                      </a:r>
                      <a:endPar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bg1"/>
                          </a:solidFill>
                          <a:effectLst>
                            <a:outerShdw blurRad="38100" dist="38100" dir="2700000" algn="tl">
                              <a:srgbClr val="000000">
                                <a:alpha val="43137"/>
                              </a:srgbClr>
                            </a:outerShdw>
                          </a:effectLst>
                          <a:latin typeface="Lucida Sans"/>
                          <a:ea typeface="Calibri"/>
                          <a:cs typeface="Times New Roman"/>
                        </a:rPr>
                        <a:t>Receive any gratuity or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bg1"/>
                          </a:solidFill>
                          <a:effectLst>
                            <a:outerShdw blurRad="38100" dist="38100" dir="2700000" algn="tl">
                              <a:srgbClr val="000000">
                                <a:alpha val="43137"/>
                              </a:srgbClr>
                            </a:outerShdw>
                          </a:effectLst>
                          <a:latin typeface="Lucida Sans"/>
                          <a:ea typeface="Calibri"/>
                          <a:cs typeface="Times New Roman"/>
                        </a:rPr>
                        <a:t>any share of / interest in the claim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bg1"/>
                          </a:solidFill>
                          <a:effectLst>
                            <a:outerShdw blurRad="38100" dist="38100" dir="2700000" algn="tl">
                              <a:srgbClr val="000000">
                                <a:alpha val="43137"/>
                              </a:srgbClr>
                            </a:outerShdw>
                          </a:effectLst>
                          <a:latin typeface="Lucida Sans"/>
                          <a:ea typeface="Calibri"/>
                          <a:cs typeface="Times New Roman"/>
                        </a:rPr>
                        <a:t>[i.e., compensation]</a:t>
                      </a:r>
                      <a:endPar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r>
              <a:tr h="8781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rPr>
                        <a:t>For another</a:t>
                      </a:r>
                    </a:p>
                    <a:p>
                      <a:pPr marL="0" marR="0" algn="ctr">
                        <a:spcBef>
                          <a:spcPts val="0"/>
                        </a:spcBef>
                        <a:spcAft>
                          <a:spcPts val="0"/>
                        </a:spcAft>
                      </a:pPr>
                      <a:endParaRPr lang="en-US" sz="1400" b="1" dirty="0">
                        <a:solidFill>
                          <a:schemeClr val="bg1"/>
                        </a:solidFill>
                        <a:effectLst>
                          <a:outerShdw blurRad="38100" dist="38100" dir="2700000" algn="tl">
                            <a:srgbClr val="000000">
                              <a:alpha val="43137"/>
                            </a:srgbClr>
                          </a:outerShdw>
                        </a:effectLst>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vMerge="1">
                  <a:txBody>
                    <a:bodyPr/>
                    <a:lstStyle/>
                    <a:p>
                      <a:pPr marL="0" marR="0" algn="ctr">
                        <a:spcBef>
                          <a:spcPts val="0"/>
                        </a:spcBef>
                        <a:spcAft>
                          <a:spcPts val="0"/>
                        </a:spcAft>
                      </a:pPr>
                      <a:endParaRPr lang="en-US" sz="1400" b="1" dirty="0">
                        <a:solidFill>
                          <a:schemeClr val="bg1"/>
                        </a:solidFill>
                        <a:latin typeface="Lucida San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rPr>
                        <a:t>In consideration of assistance</a:t>
                      </a:r>
                      <a:endParaRPr lang="en-US" sz="1400" b="1" dirty="0">
                        <a:solidFill>
                          <a:schemeClr val="bg1"/>
                        </a:solidFill>
                        <a:effectLst>
                          <a:outerShdw blurRad="38100" dist="38100" dir="2700000" algn="tl">
                            <a:srgbClr val="000000">
                              <a:alpha val="43137"/>
                            </a:srgbClr>
                          </a:outerShdw>
                        </a:effectLst>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r>
              <a:tr h="5958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rPr>
                        <a:t>For prosecuting</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latin typeface="Lucida San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rPr>
                        <a:t>In the prosecution of</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r>
              <a:tr h="490012">
                <a:tc gridSpan="3">
                  <a:txBody>
                    <a:bodyPr/>
                    <a:lstStyle/>
                    <a:p>
                      <a:pPr marL="0" marR="0" algn="ctr">
                        <a:spcBef>
                          <a:spcPts val="0"/>
                        </a:spcBef>
                        <a:spcAft>
                          <a:spcPts val="0"/>
                        </a:spcAft>
                      </a:pPr>
                      <a:r>
                        <a:rPr lang="en-US" sz="1400" b="1" dirty="0" smtClean="0">
                          <a:latin typeface="Lucida Sans"/>
                          <a:ea typeface="Calibri"/>
                          <a:cs typeface="Times New Roman"/>
                        </a:rPr>
                        <a:t>A </a:t>
                      </a:r>
                      <a:r>
                        <a:rPr lang="en-US" sz="1400" b="1" u="sng" dirty="0" smtClean="0">
                          <a:latin typeface="Lucida Sans"/>
                          <a:ea typeface="Calibri"/>
                          <a:cs typeface="Times New Roman"/>
                        </a:rPr>
                        <a:t>claim</a:t>
                      </a:r>
                      <a:r>
                        <a:rPr lang="en-US" sz="1400" b="1" dirty="0" smtClean="0">
                          <a:latin typeface="Lucida Sans"/>
                          <a:ea typeface="Calibri"/>
                          <a:cs typeface="Times New Roman"/>
                        </a:rPr>
                        <a:t> against the United States</a:t>
                      </a:r>
                      <a:endParaRPr lang="en-US" sz="1400" b="1" dirty="0">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76078">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Lucida Sans"/>
                          <a:ea typeface="Calibri"/>
                          <a:cs typeface="Times New Roman"/>
                        </a:rPr>
                        <a:t>Other than in the discharge</a:t>
                      </a:r>
                      <a:r>
                        <a:rPr lang="en-US" sz="1400" b="1" baseline="0" dirty="0" smtClean="0">
                          <a:latin typeface="Lucida Sans"/>
                          <a:ea typeface="Calibri"/>
                          <a:cs typeface="Times New Roman"/>
                        </a:rPr>
                        <a:t> of official duties</a:t>
                      </a:r>
                      <a:endParaRPr lang="en-US" sz="1400" b="1" dirty="0" smtClean="0">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
        <p:nvSpPr>
          <p:cNvPr id="6" name="Slide Number Placeholder 5"/>
          <p:cNvSpPr>
            <a:spLocks noGrp="1"/>
          </p:cNvSpPr>
          <p:nvPr>
            <p:ph type="sldNum" sz="quarter" idx="12"/>
          </p:nvPr>
        </p:nvSpPr>
        <p:spPr/>
        <p:txBody>
          <a:bodyPr/>
          <a:lstStyle/>
          <a:p>
            <a:fld id="{6113E31D-E2AB-40D1-8B51-AFA5AFEF393A}" type="slidenum">
              <a:rPr lang="en-US" smtClean="0"/>
              <a:pPr/>
              <a:t>4</a:t>
            </a:fld>
            <a:endParaRPr lang="en-US" dirty="0"/>
          </a:p>
        </p:txBody>
      </p:sp>
    </p:spTree>
    <p:extLst>
      <p:ext uri="{BB962C8B-B14F-4D97-AF65-F5344CB8AC3E}">
        <p14:creationId xmlns:p14="http://schemas.microsoft.com/office/powerpoint/2010/main" val="16577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22960" y="4425696"/>
            <a:ext cx="4758974" cy="946413"/>
          </a:xfrm>
          <a:prstGeom prst="rect">
            <a:avLst/>
          </a:prstGeom>
          <a:noFill/>
        </p:spPr>
        <p:txBody>
          <a:bodyPr wrap="square" rtlCol="0">
            <a:spAutoFit/>
          </a:bodyPr>
          <a:lstStyle/>
          <a:p>
            <a:r>
              <a:rPr lang="en-US" dirty="0" smtClean="0">
                <a:solidFill>
                  <a:schemeClr val="tx1">
                    <a:lumMod val="75000"/>
                    <a:lumOff val="25000"/>
                  </a:schemeClr>
                </a:solidFill>
              </a:rPr>
              <a:t>May he settle on a specific, non-contingent sum in lieu of a contingency fee, prior to joining the government?</a:t>
            </a:r>
            <a:endParaRPr lang="en-US" dirty="0">
              <a:solidFill>
                <a:schemeClr val="tx1">
                  <a:lumMod val="75000"/>
                  <a:lumOff val="25000"/>
                </a:schemeClr>
              </a:solidFill>
            </a:endParaRPr>
          </a:p>
        </p:txBody>
      </p:sp>
      <p:sp>
        <p:nvSpPr>
          <p:cNvPr id="11" name="Rectangle 10"/>
          <p:cNvSpPr/>
          <p:nvPr/>
        </p:nvSpPr>
        <p:spPr>
          <a:xfrm>
            <a:off x="5581934" y="887104"/>
            <a:ext cx="723332" cy="928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2960" y="1501255"/>
            <a:ext cx="4758974" cy="2880245"/>
          </a:xfrm>
        </p:spPr>
        <p:txBody>
          <a:bodyPr lIns="91440" rIns="91440">
            <a:noAutofit/>
          </a:bodyPr>
          <a:lstStyle/>
          <a:p>
            <a:pPr marL="0" indent="0">
              <a:buNone/>
            </a:pPr>
            <a:r>
              <a:rPr lang="en-US" sz="1800" dirty="0" smtClean="0"/>
              <a:t>Jacob, an attorney, is leaving his personal injury practice to join DOJ. In his private practice, he has one Federal Tort Claims Act case against the VA. His retainer agreement calls for him to receive a 30% contingency fee, in addition to reimbursement for his litigation expenses, if his client is successful. All depositions and other pretrial discovery and motions are concluded, but settlement negotiations are ongoing, with the possibility of a trial in the future.</a:t>
            </a:r>
            <a:endParaRPr lang="en-US" sz="1800" dirty="0"/>
          </a:p>
        </p:txBody>
      </p:sp>
      <p:sp>
        <p:nvSpPr>
          <p:cNvPr id="4" name="Title 1"/>
          <p:cNvSpPr>
            <a:spLocks noGrp="1"/>
          </p:cNvSpPr>
          <p:nvPr>
            <p:ph type="title"/>
          </p:nvPr>
        </p:nvSpPr>
        <p:spPr>
          <a:xfrm>
            <a:off x="822960" y="286605"/>
            <a:ext cx="4758974" cy="1064524"/>
          </a:xfrm>
        </p:spPr>
        <p:txBody>
          <a:bodyPr>
            <a:normAutofit/>
          </a:bodyPr>
          <a:lstStyle/>
          <a:p>
            <a:r>
              <a:rPr lang="en-US" sz="4300" dirty="0" smtClean="0">
                <a:solidFill>
                  <a:schemeClr val="accent5">
                    <a:lumMod val="50000"/>
                  </a:schemeClr>
                </a:solidFill>
              </a:rPr>
              <a:t>Application</a:t>
            </a:r>
            <a:endParaRPr lang="en-US" sz="4300" dirty="0">
              <a:solidFill>
                <a:schemeClr val="accent5">
                  <a:lumMod val="50000"/>
                </a:schemeClr>
              </a:solidFill>
            </a:endParaRPr>
          </a:p>
        </p:txBody>
      </p:sp>
      <p:sp>
        <p:nvSpPr>
          <p:cNvPr id="12" name="Rectangle 11"/>
          <p:cNvSpPr/>
          <p:nvPr/>
        </p:nvSpPr>
        <p:spPr>
          <a:xfrm>
            <a:off x="6018665" y="0"/>
            <a:ext cx="3125336"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dirty="0"/>
          </a:p>
        </p:txBody>
      </p:sp>
      <p:sp>
        <p:nvSpPr>
          <p:cNvPr id="2" name="Rectangle 1"/>
          <p:cNvSpPr/>
          <p:nvPr/>
        </p:nvSpPr>
        <p:spPr>
          <a:xfrm>
            <a:off x="6018663" y="0"/>
            <a:ext cx="3125336"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rIns="274320" rtlCol="0" anchor="ctr"/>
          <a:lstStyle/>
          <a:p>
            <a:pPr marL="0" lvl="1">
              <a:lnSpc>
                <a:spcPct val="100000"/>
              </a:lnSpc>
              <a:spcBef>
                <a:spcPts val="0"/>
              </a:spcBef>
              <a:spcAft>
                <a:spcPts val="600"/>
              </a:spcAft>
              <a:buClr>
                <a:schemeClr val="accent5">
                  <a:lumMod val="75000"/>
                </a:schemeClr>
              </a:buClr>
            </a:pPr>
            <a:r>
              <a:rPr lang="en-US" sz="1500" b="1" dirty="0" smtClean="0">
                <a:solidFill>
                  <a:schemeClr val="accent5">
                    <a:lumMod val="50000"/>
                  </a:schemeClr>
                </a:solidFill>
                <a:latin typeface="Arial" panose="020B0604020202020204" pitchFamily="34" charset="0"/>
                <a:cs typeface="Arial" panose="020B0604020202020204" pitchFamily="34" charset="0"/>
              </a:rPr>
              <a:t>Elements of  203(a)(1)(A)</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Officer or employee when representational services were or are to be rendered</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Other than provided by law for proper discharge of official duties</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Directly or indirectly</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Receives/accepts/seeks/ demands/agrees to receive or accept</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Compensation</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exchange for provision of representational services to a third party</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Rendered personally or by another</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Before a department, agency, or court</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relation to a particular matter</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which the U.S. is a party or has a direct and substantial interest</a:t>
            </a:r>
            <a:endParaRPr lang="en-US" sz="1300" dirty="0">
              <a:solidFill>
                <a:schemeClr val="tx1">
                  <a:lumMod val="75000"/>
                  <a:lumOff val="25000"/>
                </a:schemeClr>
              </a:solidFill>
              <a:latin typeface="Arial" panose="020B0604020202020204" pitchFamily="34" charset="0"/>
              <a:cs typeface="Arial" panose="020B0604020202020204" pitchFamily="34" charset="0"/>
            </a:endParaRPr>
          </a:p>
          <a:p>
            <a:pPr algn="ctr"/>
            <a:endParaRPr lang="en-US" dirty="0"/>
          </a:p>
        </p:txBody>
      </p:sp>
      <p:grpSp>
        <p:nvGrpSpPr>
          <p:cNvPr id="5" name="Group 4"/>
          <p:cNvGrpSpPr/>
          <p:nvPr/>
        </p:nvGrpSpPr>
        <p:grpSpPr>
          <a:xfrm>
            <a:off x="0" y="6182456"/>
            <a:ext cx="9144001" cy="954317"/>
            <a:chOff x="0" y="6182456"/>
            <a:chExt cx="9144001" cy="954317"/>
          </a:xfrm>
        </p:grpSpPr>
        <p:sp>
          <p:nvSpPr>
            <p:cNvPr id="6" name="Rectangle 5"/>
            <p:cNvSpPr/>
            <p:nvPr/>
          </p:nvSpPr>
          <p:spPr>
            <a:xfrm>
              <a:off x="0" y="6400800"/>
              <a:ext cx="9144001" cy="457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0" y="6340015"/>
              <a:ext cx="9144001" cy="6599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75" y="6182456"/>
              <a:ext cx="1272423" cy="954317"/>
            </a:xfrm>
            <a:prstGeom prst="rect">
              <a:avLst/>
            </a:prstGeom>
          </p:spPr>
        </p:pic>
      </p:grpSp>
      <p:sp>
        <p:nvSpPr>
          <p:cNvPr id="14" name="Slide Number Placeholder 13"/>
          <p:cNvSpPr>
            <a:spLocks noGrp="1"/>
          </p:cNvSpPr>
          <p:nvPr>
            <p:ph type="sldNum" sz="quarter" idx="12"/>
          </p:nvPr>
        </p:nvSpPr>
        <p:spPr/>
        <p:txBody>
          <a:bodyPr/>
          <a:lstStyle/>
          <a:p>
            <a:fld id="{6113E31D-E2AB-40D1-8B51-AFA5AFEF393A}" type="slidenum">
              <a:rPr lang="en-US" smtClean="0"/>
              <a:pPr/>
              <a:t>40</a:t>
            </a:fld>
            <a:endParaRPr lang="en-US" dirty="0"/>
          </a:p>
        </p:txBody>
      </p:sp>
    </p:spTree>
    <p:extLst>
      <p:ext uri="{BB962C8B-B14F-4D97-AF65-F5344CB8AC3E}">
        <p14:creationId xmlns:p14="http://schemas.microsoft.com/office/powerpoint/2010/main" val="395378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22960" y="4425696"/>
            <a:ext cx="4758974" cy="1515800"/>
          </a:xfrm>
          <a:prstGeom prst="rect">
            <a:avLst/>
          </a:prstGeom>
          <a:noFill/>
        </p:spPr>
        <p:txBody>
          <a:bodyPr wrap="square" rtlCol="0">
            <a:spAutoFit/>
          </a:bodyPr>
          <a:lstStyle/>
          <a:p>
            <a:r>
              <a:rPr lang="en-US" dirty="0" smtClean="0">
                <a:solidFill>
                  <a:schemeClr val="tx1">
                    <a:lumMod val="75000"/>
                    <a:lumOff val="25000"/>
                  </a:schemeClr>
                </a:solidFill>
              </a:rPr>
              <a:t>If he is owed outstanding fees from another client for past representational services rendered on an hourly-fee basis in a different federal case (now concluded), may he collect after beginning government employment?</a:t>
            </a:r>
            <a:endParaRPr lang="en-US" dirty="0">
              <a:solidFill>
                <a:schemeClr val="tx1">
                  <a:lumMod val="75000"/>
                  <a:lumOff val="25000"/>
                </a:schemeClr>
              </a:solidFill>
            </a:endParaRPr>
          </a:p>
        </p:txBody>
      </p:sp>
      <p:sp>
        <p:nvSpPr>
          <p:cNvPr id="11" name="Rectangle 10"/>
          <p:cNvSpPr/>
          <p:nvPr/>
        </p:nvSpPr>
        <p:spPr>
          <a:xfrm>
            <a:off x="5581934" y="887104"/>
            <a:ext cx="723332" cy="928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2960" y="1501256"/>
            <a:ext cx="4758974" cy="2870720"/>
          </a:xfrm>
        </p:spPr>
        <p:txBody>
          <a:bodyPr lIns="91440" rIns="91440">
            <a:noAutofit/>
          </a:bodyPr>
          <a:lstStyle/>
          <a:p>
            <a:pPr marL="0" indent="0">
              <a:buNone/>
            </a:pPr>
            <a:r>
              <a:rPr lang="en-US" sz="1800" dirty="0" smtClean="0"/>
              <a:t>Jacob, an attorney, is leaving his personal injury practice to join DOJ. In his private practice, he has one Federal Tort Claims Act case against the VA. His retainer agreement calls for him to receive a 30% contingency fee, in addition to reimbursement for his litigation expenses, if his client is successful. All depositions and other pretrial discovery and motions are concluded, but settlement negotiations are ongoing, with the possibility of a trial in the future.</a:t>
            </a:r>
            <a:endParaRPr lang="en-US" sz="1800" dirty="0"/>
          </a:p>
        </p:txBody>
      </p:sp>
      <p:sp>
        <p:nvSpPr>
          <p:cNvPr id="4" name="Title 1"/>
          <p:cNvSpPr>
            <a:spLocks noGrp="1"/>
          </p:cNvSpPr>
          <p:nvPr>
            <p:ph type="title"/>
          </p:nvPr>
        </p:nvSpPr>
        <p:spPr>
          <a:xfrm>
            <a:off x="822960" y="286605"/>
            <a:ext cx="4758974" cy="1064524"/>
          </a:xfrm>
        </p:spPr>
        <p:txBody>
          <a:bodyPr>
            <a:normAutofit/>
          </a:bodyPr>
          <a:lstStyle/>
          <a:p>
            <a:r>
              <a:rPr lang="en-US" sz="4300" dirty="0" smtClean="0">
                <a:solidFill>
                  <a:schemeClr val="accent5">
                    <a:lumMod val="50000"/>
                  </a:schemeClr>
                </a:solidFill>
              </a:rPr>
              <a:t>Application</a:t>
            </a:r>
            <a:endParaRPr lang="en-US" sz="4300" dirty="0">
              <a:solidFill>
                <a:schemeClr val="accent5">
                  <a:lumMod val="50000"/>
                </a:schemeClr>
              </a:solidFill>
            </a:endParaRPr>
          </a:p>
        </p:txBody>
      </p:sp>
      <p:sp>
        <p:nvSpPr>
          <p:cNvPr id="12" name="Rectangle 11"/>
          <p:cNvSpPr/>
          <p:nvPr/>
        </p:nvSpPr>
        <p:spPr>
          <a:xfrm>
            <a:off x="6018665" y="0"/>
            <a:ext cx="3125336"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dirty="0"/>
          </a:p>
        </p:txBody>
      </p:sp>
      <p:sp>
        <p:nvSpPr>
          <p:cNvPr id="2" name="Rectangle 1"/>
          <p:cNvSpPr/>
          <p:nvPr/>
        </p:nvSpPr>
        <p:spPr>
          <a:xfrm>
            <a:off x="6018663" y="0"/>
            <a:ext cx="3125336"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rIns="274320" rtlCol="0" anchor="ctr"/>
          <a:lstStyle/>
          <a:p>
            <a:pPr marL="0" lvl="1">
              <a:lnSpc>
                <a:spcPct val="100000"/>
              </a:lnSpc>
              <a:spcBef>
                <a:spcPts val="0"/>
              </a:spcBef>
              <a:spcAft>
                <a:spcPts val="600"/>
              </a:spcAft>
              <a:buClr>
                <a:schemeClr val="accent5">
                  <a:lumMod val="75000"/>
                </a:schemeClr>
              </a:buClr>
            </a:pPr>
            <a:r>
              <a:rPr lang="en-US" sz="1500" b="1" dirty="0" smtClean="0">
                <a:solidFill>
                  <a:schemeClr val="accent5">
                    <a:lumMod val="50000"/>
                  </a:schemeClr>
                </a:solidFill>
                <a:latin typeface="Arial" panose="020B0604020202020204" pitchFamily="34" charset="0"/>
                <a:cs typeface="Arial" panose="020B0604020202020204" pitchFamily="34" charset="0"/>
              </a:rPr>
              <a:t>Elements of  203(a)(1)(A)</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Officer or employee when representational services were or are to be rendered</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Other than provided by law for proper discharge of official duties</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Directly or indirectly</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Receives/accepts/seeks/ demands/agrees to receive or accept</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Compensation</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exchange for provision of representational services to a third party</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Rendered personally or by another</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Before a department, agency, or court</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relation to a particular matter</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which the U.S. is a party or has a direct and substantial interest</a:t>
            </a:r>
            <a:endParaRPr lang="en-US" sz="1300" dirty="0">
              <a:solidFill>
                <a:schemeClr val="tx1">
                  <a:lumMod val="75000"/>
                  <a:lumOff val="25000"/>
                </a:schemeClr>
              </a:solidFill>
              <a:latin typeface="Arial" panose="020B0604020202020204" pitchFamily="34" charset="0"/>
              <a:cs typeface="Arial" panose="020B0604020202020204" pitchFamily="34" charset="0"/>
            </a:endParaRPr>
          </a:p>
          <a:p>
            <a:pPr algn="ctr"/>
            <a:endParaRPr lang="en-US" dirty="0"/>
          </a:p>
        </p:txBody>
      </p:sp>
      <p:grpSp>
        <p:nvGrpSpPr>
          <p:cNvPr id="5" name="Group 4"/>
          <p:cNvGrpSpPr/>
          <p:nvPr/>
        </p:nvGrpSpPr>
        <p:grpSpPr>
          <a:xfrm>
            <a:off x="0" y="6182456"/>
            <a:ext cx="9144001" cy="954317"/>
            <a:chOff x="0" y="6182456"/>
            <a:chExt cx="9144001" cy="954317"/>
          </a:xfrm>
        </p:grpSpPr>
        <p:sp>
          <p:nvSpPr>
            <p:cNvPr id="6" name="Rectangle 5"/>
            <p:cNvSpPr/>
            <p:nvPr/>
          </p:nvSpPr>
          <p:spPr>
            <a:xfrm>
              <a:off x="0" y="6400800"/>
              <a:ext cx="9144001" cy="457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0" y="6340015"/>
              <a:ext cx="9144001" cy="6599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75" y="6182456"/>
              <a:ext cx="1272423" cy="954317"/>
            </a:xfrm>
            <a:prstGeom prst="rect">
              <a:avLst/>
            </a:prstGeom>
          </p:spPr>
        </p:pic>
      </p:grpSp>
      <p:sp>
        <p:nvSpPr>
          <p:cNvPr id="14" name="Slide Number Placeholder 13"/>
          <p:cNvSpPr>
            <a:spLocks noGrp="1"/>
          </p:cNvSpPr>
          <p:nvPr>
            <p:ph type="sldNum" sz="quarter" idx="12"/>
          </p:nvPr>
        </p:nvSpPr>
        <p:spPr/>
        <p:txBody>
          <a:bodyPr/>
          <a:lstStyle/>
          <a:p>
            <a:fld id="{6113E31D-E2AB-40D1-8B51-AFA5AFEF393A}" type="slidenum">
              <a:rPr lang="en-US" smtClean="0"/>
              <a:pPr/>
              <a:t>41</a:t>
            </a:fld>
            <a:endParaRPr lang="en-US" dirty="0"/>
          </a:p>
        </p:txBody>
      </p:sp>
    </p:spTree>
    <p:extLst>
      <p:ext uri="{BB962C8B-B14F-4D97-AF65-F5344CB8AC3E}">
        <p14:creationId xmlns:p14="http://schemas.microsoft.com/office/powerpoint/2010/main" val="357286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22960" y="4425696"/>
            <a:ext cx="4758974" cy="1231106"/>
          </a:xfrm>
          <a:prstGeom prst="rect">
            <a:avLst/>
          </a:prstGeom>
          <a:noFill/>
        </p:spPr>
        <p:txBody>
          <a:bodyPr wrap="square" rtlCol="0">
            <a:spAutoFit/>
          </a:bodyPr>
          <a:lstStyle/>
          <a:p>
            <a:r>
              <a:rPr lang="en-US" dirty="0" smtClean="0">
                <a:solidFill>
                  <a:schemeClr val="tx1">
                    <a:lumMod val="75000"/>
                    <a:lumOff val="25000"/>
                  </a:schemeClr>
                </a:solidFill>
              </a:rPr>
              <a:t>May he retain a contingent interest in the recovery of litigation expenses advanced prior to entering gov’t service (</a:t>
            </a:r>
            <a:r>
              <a:rPr lang="en-US" i="1" dirty="0" smtClean="0">
                <a:solidFill>
                  <a:schemeClr val="tx1">
                    <a:lumMod val="75000"/>
                    <a:lumOff val="25000"/>
                  </a:schemeClr>
                </a:solidFill>
              </a:rPr>
              <a:t>i.e.</a:t>
            </a:r>
            <a:r>
              <a:rPr lang="en-US" dirty="0" smtClean="0">
                <a:solidFill>
                  <a:schemeClr val="tx1">
                    <a:lumMod val="75000"/>
                    <a:lumOff val="25000"/>
                  </a:schemeClr>
                </a:solidFill>
              </a:rPr>
              <a:t> filing fees, costs of medical examinations, phone charges, etc.)?</a:t>
            </a:r>
            <a:endParaRPr lang="en-US" dirty="0">
              <a:solidFill>
                <a:schemeClr val="tx1">
                  <a:lumMod val="75000"/>
                  <a:lumOff val="25000"/>
                </a:schemeClr>
              </a:solidFill>
            </a:endParaRPr>
          </a:p>
        </p:txBody>
      </p:sp>
      <p:sp>
        <p:nvSpPr>
          <p:cNvPr id="11" name="Rectangle 10"/>
          <p:cNvSpPr/>
          <p:nvPr/>
        </p:nvSpPr>
        <p:spPr>
          <a:xfrm>
            <a:off x="5581934" y="887104"/>
            <a:ext cx="723332" cy="928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2960" y="1501256"/>
            <a:ext cx="4758974" cy="2851669"/>
          </a:xfrm>
        </p:spPr>
        <p:txBody>
          <a:bodyPr lIns="91440" rIns="91440">
            <a:noAutofit/>
          </a:bodyPr>
          <a:lstStyle/>
          <a:p>
            <a:pPr marL="0" indent="0">
              <a:buNone/>
            </a:pPr>
            <a:r>
              <a:rPr lang="en-US" sz="1800" dirty="0" smtClean="0"/>
              <a:t>Jacob, an attorney, is leaving his personal injury practice to join DOJ. In his private practice, he has one Federal Tort Claims Act case against the VA. His retainer agreement calls for him to receive a 30% contingency fee, in addition to reimbursement for his litigation expenses, if his client is successful. All depositions and other pretrial discovery and motions are concluded, but settlement negotiations are ongoing, with the possibility of a trial in the future.</a:t>
            </a:r>
            <a:endParaRPr lang="en-US" sz="1800" dirty="0"/>
          </a:p>
        </p:txBody>
      </p:sp>
      <p:sp>
        <p:nvSpPr>
          <p:cNvPr id="4" name="Title 1"/>
          <p:cNvSpPr>
            <a:spLocks noGrp="1"/>
          </p:cNvSpPr>
          <p:nvPr>
            <p:ph type="title"/>
          </p:nvPr>
        </p:nvSpPr>
        <p:spPr>
          <a:xfrm>
            <a:off x="822960" y="286605"/>
            <a:ext cx="4758974" cy="1064524"/>
          </a:xfrm>
        </p:spPr>
        <p:txBody>
          <a:bodyPr>
            <a:normAutofit/>
          </a:bodyPr>
          <a:lstStyle/>
          <a:p>
            <a:r>
              <a:rPr lang="en-US" sz="4300" dirty="0" smtClean="0">
                <a:solidFill>
                  <a:schemeClr val="accent5">
                    <a:lumMod val="50000"/>
                  </a:schemeClr>
                </a:solidFill>
              </a:rPr>
              <a:t>Application</a:t>
            </a:r>
            <a:endParaRPr lang="en-US" sz="4300" dirty="0">
              <a:solidFill>
                <a:schemeClr val="accent5">
                  <a:lumMod val="50000"/>
                </a:schemeClr>
              </a:solidFill>
            </a:endParaRPr>
          </a:p>
        </p:txBody>
      </p:sp>
      <p:sp>
        <p:nvSpPr>
          <p:cNvPr id="12" name="Rectangle 11"/>
          <p:cNvSpPr/>
          <p:nvPr/>
        </p:nvSpPr>
        <p:spPr>
          <a:xfrm>
            <a:off x="6018665" y="0"/>
            <a:ext cx="3125336"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dirty="0"/>
          </a:p>
        </p:txBody>
      </p:sp>
      <p:sp>
        <p:nvSpPr>
          <p:cNvPr id="2" name="Rectangle 1"/>
          <p:cNvSpPr/>
          <p:nvPr/>
        </p:nvSpPr>
        <p:spPr>
          <a:xfrm>
            <a:off x="6018663" y="0"/>
            <a:ext cx="3125336"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rIns="274320" rtlCol="0" anchor="ctr"/>
          <a:lstStyle/>
          <a:p>
            <a:pPr marL="0" lvl="1">
              <a:lnSpc>
                <a:spcPct val="100000"/>
              </a:lnSpc>
              <a:spcBef>
                <a:spcPts val="0"/>
              </a:spcBef>
              <a:spcAft>
                <a:spcPts val="600"/>
              </a:spcAft>
              <a:buClr>
                <a:schemeClr val="accent5">
                  <a:lumMod val="75000"/>
                </a:schemeClr>
              </a:buClr>
            </a:pPr>
            <a:r>
              <a:rPr lang="en-US" sz="1500" b="1" dirty="0" smtClean="0">
                <a:solidFill>
                  <a:schemeClr val="accent5">
                    <a:lumMod val="50000"/>
                  </a:schemeClr>
                </a:solidFill>
                <a:latin typeface="Arial" panose="020B0604020202020204" pitchFamily="34" charset="0"/>
                <a:cs typeface="Arial" panose="020B0604020202020204" pitchFamily="34" charset="0"/>
              </a:rPr>
              <a:t>Elements of  203(a)(1)(A)</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Officer or employee when representational services were or are to be rendered</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Other than provided by law for proper discharge of official duties</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Directly or indirectly</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Receives/accepts/seeks/ demands/agrees to receive or accept</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Compensation</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exchange for provision of representational services to a third party</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Rendered personally or by another</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Before a department, agency, or court</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relation to a particular matter</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which the U.S. is a party or has a direct and substantial interest</a:t>
            </a:r>
            <a:endParaRPr lang="en-US" sz="1300" dirty="0">
              <a:solidFill>
                <a:schemeClr val="tx1">
                  <a:lumMod val="75000"/>
                  <a:lumOff val="25000"/>
                </a:schemeClr>
              </a:solidFill>
              <a:latin typeface="Arial" panose="020B0604020202020204" pitchFamily="34" charset="0"/>
              <a:cs typeface="Arial" panose="020B0604020202020204" pitchFamily="34" charset="0"/>
            </a:endParaRPr>
          </a:p>
          <a:p>
            <a:pPr algn="ctr"/>
            <a:endParaRPr lang="en-US" dirty="0"/>
          </a:p>
        </p:txBody>
      </p:sp>
      <p:grpSp>
        <p:nvGrpSpPr>
          <p:cNvPr id="5" name="Group 4"/>
          <p:cNvGrpSpPr/>
          <p:nvPr/>
        </p:nvGrpSpPr>
        <p:grpSpPr>
          <a:xfrm>
            <a:off x="0" y="6182456"/>
            <a:ext cx="9144001" cy="954317"/>
            <a:chOff x="0" y="6182456"/>
            <a:chExt cx="9144001" cy="954317"/>
          </a:xfrm>
        </p:grpSpPr>
        <p:sp>
          <p:nvSpPr>
            <p:cNvPr id="6" name="Rectangle 5"/>
            <p:cNvSpPr/>
            <p:nvPr/>
          </p:nvSpPr>
          <p:spPr>
            <a:xfrm>
              <a:off x="0" y="6400800"/>
              <a:ext cx="9144001" cy="457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0" y="6340015"/>
              <a:ext cx="9144001" cy="6599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75" y="6182456"/>
              <a:ext cx="1272423" cy="954317"/>
            </a:xfrm>
            <a:prstGeom prst="rect">
              <a:avLst/>
            </a:prstGeom>
          </p:spPr>
        </p:pic>
      </p:grpSp>
      <p:sp>
        <p:nvSpPr>
          <p:cNvPr id="14" name="Slide Number Placeholder 13"/>
          <p:cNvSpPr>
            <a:spLocks noGrp="1"/>
          </p:cNvSpPr>
          <p:nvPr>
            <p:ph type="sldNum" sz="quarter" idx="12"/>
          </p:nvPr>
        </p:nvSpPr>
        <p:spPr/>
        <p:txBody>
          <a:bodyPr/>
          <a:lstStyle/>
          <a:p>
            <a:fld id="{6113E31D-E2AB-40D1-8B51-AFA5AFEF393A}" type="slidenum">
              <a:rPr lang="en-US" smtClean="0"/>
              <a:pPr/>
              <a:t>42</a:t>
            </a:fld>
            <a:endParaRPr lang="en-US" dirty="0"/>
          </a:p>
        </p:txBody>
      </p:sp>
    </p:spTree>
    <p:extLst>
      <p:ext uri="{BB962C8B-B14F-4D97-AF65-F5344CB8AC3E}">
        <p14:creationId xmlns:p14="http://schemas.microsoft.com/office/powerpoint/2010/main" val="323289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5">
                    <a:lumMod val="50000"/>
                  </a:schemeClr>
                </a:solidFill>
              </a:rPr>
              <a:t>Employees leaving government</a:t>
            </a:r>
            <a:endParaRPr lang="en-US" dirty="0">
              <a:solidFill>
                <a:schemeClr val="accent5">
                  <a:lumMod val="50000"/>
                </a:schemeClr>
              </a:solidFill>
            </a:endParaRPr>
          </a:p>
        </p:txBody>
      </p:sp>
      <p:grpSp>
        <p:nvGrpSpPr>
          <p:cNvPr id="4" name="Group 3"/>
          <p:cNvGrpSpPr/>
          <p:nvPr/>
        </p:nvGrpSpPr>
        <p:grpSpPr>
          <a:xfrm>
            <a:off x="0" y="6182456"/>
            <a:ext cx="9144001" cy="954317"/>
            <a:chOff x="0" y="6182456"/>
            <a:chExt cx="9144001" cy="954317"/>
          </a:xfrm>
        </p:grpSpPr>
        <p:sp>
          <p:nvSpPr>
            <p:cNvPr id="5" name="Rectangle 4"/>
            <p:cNvSpPr/>
            <p:nvPr/>
          </p:nvSpPr>
          <p:spPr>
            <a:xfrm>
              <a:off x="0" y="6400800"/>
              <a:ext cx="9144001" cy="457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6340015"/>
              <a:ext cx="9144001" cy="6599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75" y="6182456"/>
              <a:ext cx="1272423" cy="954317"/>
            </a:xfrm>
            <a:prstGeom prst="rect">
              <a:avLst/>
            </a:prstGeom>
          </p:spPr>
        </p:pic>
      </p:grpSp>
      <p:sp>
        <p:nvSpPr>
          <p:cNvPr id="35" name="Slide Number Placeholder 34"/>
          <p:cNvSpPr>
            <a:spLocks noGrp="1"/>
          </p:cNvSpPr>
          <p:nvPr>
            <p:ph type="sldNum" sz="quarter" idx="12"/>
          </p:nvPr>
        </p:nvSpPr>
        <p:spPr>
          <a:xfrm>
            <a:off x="100584" y="6455664"/>
            <a:ext cx="984019" cy="365125"/>
          </a:xfrm>
        </p:spPr>
        <p:txBody>
          <a:bodyPr/>
          <a:lstStyle/>
          <a:p>
            <a:pPr algn="l"/>
            <a:fld id="{4FAB73BC-B049-4115-A692-8D63A059BFB8}" type="slidenum">
              <a:rPr lang="en-US" smtClean="0"/>
              <a:pPr algn="l"/>
              <a:t>43</a:t>
            </a:fld>
            <a:endParaRPr lang="en-US" dirty="0"/>
          </a:p>
        </p:txBody>
      </p:sp>
      <p:cxnSp>
        <p:nvCxnSpPr>
          <p:cNvPr id="25" name="Straight Arrow Connector 24"/>
          <p:cNvCxnSpPr/>
          <p:nvPr/>
        </p:nvCxnSpPr>
        <p:spPr>
          <a:xfrm>
            <a:off x="962025" y="3743325"/>
            <a:ext cx="7398961" cy="0"/>
          </a:xfrm>
          <a:prstGeom prst="straightConnector1">
            <a:avLst/>
          </a:prstGeom>
          <a:ln w="63500">
            <a:solidFill>
              <a:schemeClr val="accent6">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007315" y="3505200"/>
            <a:ext cx="1" cy="485775"/>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194014" y="4038600"/>
            <a:ext cx="1626597" cy="830997"/>
          </a:xfrm>
          <a:prstGeom prst="rect">
            <a:avLst/>
          </a:prstGeom>
          <a:noFill/>
        </p:spPr>
        <p:txBody>
          <a:bodyPr wrap="square" rtlCol="0">
            <a:spAutoFit/>
          </a:bodyPr>
          <a:lstStyle/>
          <a:p>
            <a:pPr algn="ctr"/>
            <a:r>
              <a:rPr lang="en-US" sz="1600" dirty="0" smtClean="0"/>
              <a:t>Government employment begins</a:t>
            </a:r>
            <a:endParaRPr lang="en-US" sz="1600" dirty="0"/>
          </a:p>
        </p:txBody>
      </p:sp>
      <p:sp>
        <p:nvSpPr>
          <p:cNvPr id="28" name="TextBox 27"/>
          <p:cNvSpPr txBox="1"/>
          <p:nvPr/>
        </p:nvSpPr>
        <p:spPr>
          <a:xfrm>
            <a:off x="5431629" y="4000500"/>
            <a:ext cx="1576384" cy="830997"/>
          </a:xfrm>
          <a:prstGeom prst="rect">
            <a:avLst/>
          </a:prstGeom>
          <a:noFill/>
        </p:spPr>
        <p:txBody>
          <a:bodyPr wrap="square" rtlCol="0">
            <a:spAutoFit/>
          </a:bodyPr>
          <a:lstStyle/>
          <a:p>
            <a:pPr algn="ctr"/>
            <a:r>
              <a:rPr lang="en-US" sz="1600" dirty="0" smtClean="0"/>
              <a:t>Government employment ends</a:t>
            </a:r>
            <a:endParaRPr lang="en-US" sz="1600" dirty="0"/>
          </a:p>
        </p:txBody>
      </p:sp>
      <p:cxnSp>
        <p:nvCxnSpPr>
          <p:cNvPr id="29" name="Straight Connector 28"/>
          <p:cNvCxnSpPr/>
          <p:nvPr/>
        </p:nvCxnSpPr>
        <p:spPr>
          <a:xfrm flipH="1">
            <a:off x="6219822" y="3500437"/>
            <a:ext cx="1" cy="485775"/>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303880" y="2529845"/>
            <a:ext cx="2619376" cy="584775"/>
          </a:xfrm>
          <a:prstGeom prst="rect">
            <a:avLst/>
          </a:prstGeom>
          <a:noFill/>
        </p:spPr>
        <p:txBody>
          <a:bodyPr wrap="square" rtlCol="0">
            <a:spAutoFit/>
          </a:bodyPr>
          <a:lstStyle/>
          <a:p>
            <a:pPr algn="ctr"/>
            <a:r>
              <a:rPr lang="en-US" sz="1600" dirty="0" smtClean="0"/>
              <a:t>Representational services rendered/to be rendered</a:t>
            </a:r>
            <a:endParaRPr lang="en-US" sz="1600" dirty="0"/>
          </a:p>
        </p:txBody>
      </p:sp>
      <p:sp>
        <p:nvSpPr>
          <p:cNvPr id="31" name="Left Brace 30"/>
          <p:cNvSpPr/>
          <p:nvPr/>
        </p:nvSpPr>
        <p:spPr>
          <a:xfrm rot="5400000">
            <a:off x="4315911" y="1801316"/>
            <a:ext cx="595314" cy="3212508"/>
          </a:xfrm>
          <a:prstGeom prst="leftBrace">
            <a:avLst>
              <a:gd name="adj1" fmla="val 48674"/>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2" name="Group 31"/>
          <p:cNvGrpSpPr>
            <a:grpSpLocks noChangeAspect="1"/>
          </p:cNvGrpSpPr>
          <p:nvPr/>
        </p:nvGrpSpPr>
        <p:grpSpPr>
          <a:xfrm>
            <a:off x="6980499" y="2606040"/>
            <a:ext cx="402701" cy="1013699"/>
            <a:chOff x="1887181" y="2588884"/>
            <a:chExt cx="306833" cy="772376"/>
          </a:xfrm>
        </p:grpSpPr>
        <p:sp>
          <p:nvSpPr>
            <p:cNvPr id="37" name="Oval 36"/>
            <p:cNvSpPr>
              <a:spLocks noChangeAspect="1"/>
            </p:cNvSpPr>
            <p:nvPr/>
          </p:nvSpPr>
          <p:spPr>
            <a:xfrm>
              <a:off x="1887181" y="2588884"/>
              <a:ext cx="306833" cy="306834"/>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887181" y="2895718"/>
              <a:ext cx="306833" cy="46554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p:cNvSpPr/>
          <p:nvPr/>
        </p:nvSpPr>
        <p:spPr>
          <a:xfrm>
            <a:off x="822960" y="1406638"/>
            <a:ext cx="7778119" cy="590931"/>
          </a:xfrm>
          <a:prstGeom prst="rect">
            <a:avLst/>
          </a:prstGeom>
        </p:spPr>
        <p:txBody>
          <a:bodyPr wrap="square">
            <a:spAutoFit/>
          </a:bodyPr>
          <a:lstStyle/>
          <a:p>
            <a:pPr>
              <a:lnSpc>
                <a:spcPct val="90000"/>
              </a:lnSpc>
            </a:pPr>
            <a:r>
              <a:rPr lang="en-US" b="1" dirty="0">
                <a:solidFill>
                  <a:schemeClr val="tx1">
                    <a:lumMod val="75000"/>
                    <a:lumOff val="25000"/>
                  </a:schemeClr>
                </a:solidFill>
              </a:rPr>
              <a:t>Crime</a:t>
            </a:r>
            <a:r>
              <a:rPr lang="en-US" dirty="0">
                <a:solidFill>
                  <a:schemeClr val="tx1">
                    <a:lumMod val="75000"/>
                    <a:lumOff val="25000"/>
                  </a:schemeClr>
                </a:solidFill>
              </a:rPr>
              <a:t> </a:t>
            </a:r>
            <a:r>
              <a:rPr lang="en-US" dirty="0" smtClean="0">
                <a:solidFill>
                  <a:schemeClr val="tx1">
                    <a:lumMod val="75000"/>
                    <a:lumOff val="25000"/>
                  </a:schemeClr>
                </a:solidFill>
              </a:rPr>
              <a:t>to receive/agree </a:t>
            </a:r>
            <a:r>
              <a:rPr lang="en-US" dirty="0">
                <a:solidFill>
                  <a:schemeClr val="tx1">
                    <a:lumMod val="75000"/>
                    <a:lumOff val="25000"/>
                  </a:schemeClr>
                </a:solidFill>
              </a:rPr>
              <a:t>to receive compensation if it is in exchange for </a:t>
            </a:r>
            <a:r>
              <a:rPr lang="en-US" dirty="0" smtClean="0">
                <a:solidFill>
                  <a:schemeClr val="tx1">
                    <a:lumMod val="75000"/>
                    <a:lumOff val="25000"/>
                  </a:schemeClr>
                </a:solidFill>
              </a:rPr>
              <a:t>representational </a:t>
            </a:r>
            <a:r>
              <a:rPr lang="en-US" dirty="0">
                <a:solidFill>
                  <a:schemeClr val="tx1">
                    <a:lumMod val="75000"/>
                    <a:lumOff val="25000"/>
                  </a:schemeClr>
                </a:solidFill>
              </a:rPr>
              <a:t>services rendered </a:t>
            </a:r>
            <a:r>
              <a:rPr lang="en-US" b="1" dirty="0">
                <a:solidFill>
                  <a:schemeClr val="tx1">
                    <a:lumMod val="75000"/>
                    <a:lumOff val="25000"/>
                  </a:schemeClr>
                </a:solidFill>
              </a:rPr>
              <a:t>while</a:t>
            </a:r>
            <a:r>
              <a:rPr lang="en-US" dirty="0">
                <a:solidFill>
                  <a:schemeClr val="tx1">
                    <a:lumMod val="75000"/>
                    <a:lumOff val="25000"/>
                  </a:schemeClr>
                </a:solidFill>
              </a:rPr>
              <a:t> the individual was a federal employee</a:t>
            </a:r>
            <a:r>
              <a:rPr lang="en-US" dirty="0" smtClean="0">
                <a:solidFill>
                  <a:schemeClr val="tx1">
                    <a:lumMod val="75000"/>
                    <a:lumOff val="25000"/>
                  </a:schemeClr>
                </a:solidFill>
              </a:rPr>
              <a:t>.</a:t>
            </a:r>
            <a:endParaRPr lang="en-US" dirty="0">
              <a:solidFill>
                <a:schemeClr val="tx1">
                  <a:lumMod val="75000"/>
                  <a:lumOff val="25000"/>
                </a:schemeClr>
              </a:solidFill>
            </a:endParaRPr>
          </a:p>
        </p:txBody>
      </p:sp>
      <p:sp>
        <p:nvSpPr>
          <p:cNvPr id="41" name="Rectangle 40"/>
          <p:cNvSpPr/>
          <p:nvPr/>
        </p:nvSpPr>
        <p:spPr>
          <a:xfrm>
            <a:off x="822960" y="5253138"/>
            <a:ext cx="7778119" cy="840230"/>
          </a:xfrm>
          <a:prstGeom prst="rect">
            <a:avLst/>
          </a:prstGeom>
        </p:spPr>
        <p:txBody>
          <a:bodyPr wrap="square">
            <a:spAutoFit/>
          </a:bodyPr>
          <a:lstStyle/>
          <a:p>
            <a:pPr>
              <a:lnSpc>
                <a:spcPct val="90000"/>
              </a:lnSpc>
            </a:pPr>
            <a:r>
              <a:rPr lang="en-US" dirty="0">
                <a:solidFill>
                  <a:schemeClr val="tx1">
                    <a:lumMod val="75000"/>
                    <a:lumOff val="25000"/>
                  </a:schemeClr>
                </a:solidFill>
              </a:rPr>
              <a:t>Often arises with attorneys who join </a:t>
            </a:r>
            <a:r>
              <a:rPr lang="en-US" dirty="0" smtClean="0">
                <a:solidFill>
                  <a:schemeClr val="tx1">
                    <a:lumMod val="75000"/>
                    <a:lumOff val="25000"/>
                  </a:schemeClr>
                </a:solidFill>
              </a:rPr>
              <a:t>law firms that compensate based on fees </a:t>
            </a:r>
            <a:r>
              <a:rPr lang="en-US" dirty="0">
                <a:solidFill>
                  <a:schemeClr val="tx1">
                    <a:lumMod val="75000"/>
                    <a:lumOff val="25000"/>
                  </a:schemeClr>
                </a:solidFill>
              </a:rPr>
              <a:t>received for past representational services</a:t>
            </a:r>
            <a:r>
              <a:rPr lang="en-US" dirty="0" smtClean="0">
                <a:solidFill>
                  <a:schemeClr val="tx1">
                    <a:lumMod val="75000"/>
                    <a:lumOff val="25000"/>
                  </a:schemeClr>
                </a:solidFill>
              </a:rPr>
              <a:t>. Cannot </a:t>
            </a:r>
            <a:r>
              <a:rPr lang="en-US" dirty="0">
                <a:solidFill>
                  <a:schemeClr val="tx1">
                    <a:lumMod val="75000"/>
                    <a:lumOff val="25000"/>
                  </a:schemeClr>
                </a:solidFill>
              </a:rPr>
              <a:t>share in prohibited compensation. Options include receiving a fixed salary for a period of time</a:t>
            </a:r>
            <a:r>
              <a:rPr lang="en-US" dirty="0" smtClean="0">
                <a:solidFill>
                  <a:schemeClr val="tx1">
                    <a:lumMod val="75000"/>
                    <a:lumOff val="25000"/>
                  </a:schemeClr>
                </a:solidFill>
              </a:rPr>
              <a:t>.</a:t>
            </a:r>
            <a:endParaRPr lang="en-US" dirty="0">
              <a:solidFill>
                <a:schemeClr val="tx1">
                  <a:lumMod val="75000"/>
                  <a:lumOff val="25000"/>
                </a:schemeClr>
              </a:solidFill>
            </a:endParaRPr>
          </a:p>
        </p:txBody>
      </p:sp>
    </p:spTree>
    <p:extLst>
      <p:ext uri="{BB962C8B-B14F-4D97-AF65-F5344CB8AC3E}">
        <p14:creationId xmlns:p14="http://schemas.microsoft.com/office/powerpoint/2010/main" val="33937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10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10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40" grpId="0"/>
      <p:bldP spid="4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581934" y="887104"/>
            <a:ext cx="723332" cy="928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2960" y="1501255"/>
            <a:ext cx="4758974" cy="4326339"/>
          </a:xfrm>
        </p:spPr>
        <p:txBody>
          <a:bodyPr lIns="91440" rIns="91440">
            <a:noAutofit/>
          </a:bodyPr>
          <a:lstStyle/>
          <a:p>
            <a:pPr marL="0" indent="0">
              <a:buNone/>
            </a:pPr>
            <a:r>
              <a:rPr lang="en-US" sz="1800" dirty="0" smtClean="0"/>
              <a:t>Jane left the HHS to become part owner of Government Strategies, LLC, a government relations and consulting firm. While she was still in government, the firm began representing a coalition of state gov’t in their efforts to persuade HUD to modify its requirements for community development grants. Shortly after she joined the firm, the coalition paid its first bill for these services.</a:t>
            </a:r>
            <a:endParaRPr lang="en-US" sz="1800" dirty="0"/>
          </a:p>
          <a:p>
            <a:pPr marL="0" indent="0">
              <a:buNone/>
            </a:pPr>
            <a:r>
              <a:rPr lang="en-US" sz="1800" dirty="0" smtClean="0"/>
              <a:t>May Jane share in the fees generated by the HUD work?</a:t>
            </a:r>
          </a:p>
        </p:txBody>
      </p:sp>
      <p:sp>
        <p:nvSpPr>
          <p:cNvPr id="4" name="Title 1"/>
          <p:cNvSpPr>
            <a:spLocks noGrp="1"/>
          </p:cNvSpPr>
          <p:nvPr>
            <p:ph type="title"/>
          </p:nvPr>
        </p:nvSpPr>
        <p:spPr>
          <a:xfrm>
            <a:off x="822960" y="286605"/>
            <a:ext cx="4758974" cy="1064524"/>
          </a:xfrm>
        </p:spPr>
        <p:txBody>
          <a:bodyPr>
            <a:normAutofit/>
          </a:bodyPr>
          <a:lstStyle/>
          <a:p>
            <a:r>
              <a:rPr lang="en-US" sz="4300" dirty="0" smtClean="0">
                <a:solidFill>
                  <a:schemeClr val="accent5">
                    <a:lumMod val="50000"/>
                  </a:schemeClr>
                </a:solidFill>
              </a:rPr>
              <a:t>Application</a:t>
            </a:r>
            <a:endParaRPr lang="en-US" sz="4300" dirty="0">
              <a:solidFill>
                <a:schemeClr val="accent5">
                  <a:lumMod val="50000"/>
                </a:schemeClr>
              </a:solidFill>
            </a:endParaRPr>
          </a:p>
        </p:txBody>
      </p:sp>
      <p:sp>
        <p:nvSpPr>
          <p:cNvPr id="12" name="Rectangle 11"/>
          <p:cNvSpPr/>
          <p:nvPr/>
        </p:nvSpPr>
        <p:spPr>
          <a:xfrm>
            <a:off x="6018665" y="0"/>
            <a:ext cx="3125336"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dirty="0"/>
          </a:p>
        </p:txBody>
      </p:sp>
      <p:sp>
        <p:nvSpPr>
          <p:cNvPr id="2" name="Rectangle 1"/>
          <p:cNvSpPr/>
          <p:nvPr/>
        </p:nvSpPr>
        <p:spPr>
          <a:xfrm>
            <a:off x="6018663" y="0"/>
            <a:ext cx="3125336"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rIns="274320" rtlCol="0" anchor="ctr"/>
          <a:lstStyle/>
          <a:p>
            <a:pPr marL="0" lvl="1">
              <a:lnSpc>
                <a:spcPct val="100000"/>
              </a:lnSpc>
              <a:spcBef>
                <a:spcPts val="0"/>
              </a:spcBef>
              <a:spcAft>
                <a:spcPts val="600"/>
              </a:spcAft>
              <a:buClr>
                <a:schemeClr val="accent5">
                  <a:lumMod val="75000"/>
                </a:schemeClr>
              </a:buClr>
            </a:pPr>
            <a:r>
              <a:rPr lang="en-US" sz="1500" b="1" dirty="0" smtClean="0">
                <a:solidFill>
                  <a:schemeClr val="accent5">
                    <a:lumMod val="50000"/>
                  </a:schemeClr>
                </a:solidFill>
                <a:latin typeface="Arial" panose="020B0604020202020204" pitchFamily="34" charset="0"/>
                <a:cs typeface="Arial" panose="020B0604020202020204" pitchFamily="34" charset="0"/>
              </a:rPr>
              <a:t>Elements of  203(a)(1)(A)</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Officer or employee when representational services were or are to be rendered</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Other than provided by law for proper discharge of official duties</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Directly or indirectly</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Receives/accepts/seeks/ demands/agrees to receive or accept</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Compensation</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exchange for provision of representational services to a third party</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Rendered personally or by another</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Before a department, agency, or court</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relation to a particular matter</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which the U.S. is a party or has a direct and substantial interest</a:t>
            </a:r>
            <a:endParaRPr lang="en-US" sz="1300" dirty="0">
              <a:solidFill>
                <a:schemeClr val="tx1">
                  <a:lumMod val="75000"/>
                  <a:lumOff val="25000"/>
                </a:schemeClr>
              </a:solidFill>
              <a:latin typeface="Arial" panose="020B0604020202020204" pitchFamily="34" charset="0"/>
              <a:cs typeface="Arial" panose="020B0604020202020204" pitchFamily="34" charset="0"/>
            </a:endParaRPr>
          </a:p>
          <a:p>
            <a:pPr algn="ctr"/>
            <a:endParaRPr lang="en-US" dirty="0"/>
          </a:p>
        </p:txBody>
      </p:sp>
      <p:grpSp>
        <p:nvGrpSpPr>
          <p:cNvPr id="5" name="Group 4"/>
          <p:cNvGrpSpPr/>
          <p:nvPr/>
        </p:nvGrpSpPr>
        <p:grpSpPr>
          <a:xfrm>
            <a:off x="0" y="6182456"/>
            <a:ext cx="9144001" cy="954317"/>
            <a:chOff x="0" y="6182456"/>
            <a:chExt cx="9144001" cy="954317"/>
          </a:xfrm>
        </p:grpSpPr>
        <p:sp>
          <p:nvSpPr>
            <p:cNvPr id="6" name="Rectangle 5"/>
            <p:cNvSpPr/>
            <p:nvPr/>
          </p:nvSpPr>
          <p:spPr>
            <a:xfrm>
              <a:off x="0" y="6400800"/>
              <a:ext cx="9144001" cy="457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0" y="6340015"/>
              <a:ext cx="9144001" cy="6599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75" y="6182456"/>
              <a:ext cx="1272423" cy="954317"/>
            </a:xfrm>
            <a:prstGeom prst="rect">
              <a:avLst/>
            </a:prstGeom>
          </p:spPr>
        </p:pic>
      </p:grpSp>
      <p:sp>
        <p:nvSpPr>
          <p:cNvPr id="13" name="Slide Number Placeholder 12"/>
          <p:cNvSpPr>
            <a:spLocks noGrp="1"/>
          </p:cNvSpPr>
          <p:nvPr>
            <p:ph type="sldNum" sz="quarter" idx="12"/>
          </p:nvPr>
        </p:nvSpPr>
        <p:spPr/>
        <p:txBody>
          <a:bodyPr/>
          <a:lstStyle/>
          <a:p>
            <a:fld id="{6113E31D-E2AB-40D1-8B51-AFA5AFEF393A}" type="slidenum">
              <a:rPr lang="en-US" smtClean="0"/>
              <a:pPr/>
              <a:t>44</a:t>
            </a:fld>
            <a:endParaRPr lang="en-US" dirty="0"/>
          </a:p>
        </p:txBody>
      </p:sp>
    </p:spTree>
    <p:extLst>
      <p:ext uri="{BB962C8B-B14F-4D97-AF65-F5344CB8AC3E}">
        <p14:creationId xmlns:p14="http://schemas.microsoft.com/office/powerpoint/2010/main" val="173939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500"/>
                                        <p:tgtEl>
                                          <p:spTgt spid="2">
                                            <p:txEl>
                                              <p:pRg st="7" end="7"/>
                                            </p:txEl>
                                          </p:spTgt>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fade">
                                      <p:cBhvr>
                                        <p:cTn id="34" dur="500"/>
                                        <p:tgtEl>
                                          <p:spTgt spid="2">
                                            <p:txEl>
                                              <p:pRg st="8" end="8"/>
                                            </p:txEl>
                                          </p:spTgt>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500"/>
                                        <p:tgtEl>
                                          <p:spTgt spid="2">
                                            <p:txEl>
                                              <p:pRg st="9" end="9"/>
                                            </p:txEl>
                                          </p:spTgt>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2">
                                            <p:txEl>
                                              <p:pRg st="10" end="10"/>
                                            </p:txEl>
                                          </p:spTgt>
                                        </p:tgtEl>
                                        <p:attrNameLst>
                                          <p:attrName>style.visibility</p:attrName>
                                        </p:attrNameLst>
                                      </p:cBhvr>
                                      <p:to>
                                        <p:strVal val="visible"/>
                                      </p:to>
                                    </p:set>
                                    <p:animEffect transition="in" filter="fade">
                                      <p:cBhvr>
                                        <p:cTn id="40"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uiExpand="1" build="allAtOnce"/>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22961" y="4146332"/>
            <a:ext cx="4758974" cy="1477328"/>
          </a:xfrm>
          <a:prstGeom prst="rect">
            <a:avLst/>
          </a:prstGeom>
          <a:noFill/>
        </p:spPr>
        <p:txBody>
          <a:bodyPr wrap="square" rtlCol="0">
            <a:spAutoFit/>
          </a:bodyPr>
          <a:lstStyle/>
          <a:p>
            <a:r>
              <a:rPr lang="en-US" dirty="0">
                <a:solidFill>
                  <a:schemeClr val="tx1">
                    <a:lumMod val="75000"/>
                    <a:lumOff val="25000"/>
                  </a:schemeClr>
                </a:solidFill>
              </a:rPr>
              <a:t>If she were a salaried employee, could she receive a bonus that was based on the firm’s profitability for the calendar year in which those fees were received?</a:t>
            </a:r>
          </a:p>
          <a:p>
            <a:endParaRPr lang="en-US" dirty="0">
              <a:solidFill>
                <a:schemeClr val="tx1">
                  <a:lumMod val="75000"/>
                  <a:lumOff val="25000"/>
                </a:schemeClr>
              </a:solidFill>
            </a:endParaRPr>
          </a:p>
        </p:txBody>
      </p:sp>
      <p:sp>
        <p:nvSpPr>
          <p:cNvPr id="11" name="Rectangle 10"/>
          <p:cNvSpPr/>
          <p:nvPr/>
        </p:nvSpPr>
        <p:spPr>
          <a:xfrm>
            <a:off x="5581934" y="887104"/>
            <a:ext cx="723332" cy="928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2960" y="1501255"/>
            <a:ext cx="4758974" cy="2651645"/>
          </a:xfrm>
        </p:spPr>
        <p:txBody>
          <a:bodyPr lIns="91440" rIns="91440">
            <a:noAutofit/>
          </a:bodyPr>
          <a:lstStyle/>
          <a:p>
            <a:pPr marL="0" indent="0">
              <a:buNone/>
            </a:pPr>
            <a:r>
              <a:rPr lang="en-US" sz="1800" dirty="0" smtClean="0"/>
              <a:t>Jane left the HHS to become part owner of Government Strategies, LLC, a government relations and consulting firm. While she was still in government, the firm began representing a coalition of state gov’t in their efforts to persuade HUD to modify its requirements for community development grants. Shortly after she joined the firm, the coalition paid its first bill for these services.</a:t>
            </a:r>
            <a:endParaRPr lang="en-US" sz="1800" dirty="0"/>
          </a:p>
        </p:txBody>
      </p:sp>
      <p:sp>
        <p:nvSpPr>
          <p:cNvPr id="4" name="Title 1"/>
          <p:cNvSpPr>
            <a:spLocks noGrp="1"/>
          </p:cNvSpPr>
          <p:nvPr>
            <p:ph type="title"/>
          </p:nvPr>
        </p:nvSpPr>
        <p:spPr>
          <a:xfrm>
            <a:off x="822960" y="286605"/>
            <a:ext cx="4758974" cy="1064524"/>
          </a:xfrm>
        </p:spPr>
        <p:txBody>
          <a:bodyPr>
            <a:normAutofit/>
          </a:bodyPr>
          <a:lstStyle/>
          <a:p>
            <a:r>
              <a:rPr lang="en-US" sz="4300" dirty="0" smtClean="0">
                <a:solidFill>
                  <a:schemeClr val="accent5">
                    <a:lumMod val="50000"/>
                  </a:schemeClr>
                </a:solidFill>
              </a:rPr>
              <a:t>Application</a:t>
            </a:r>
            <a:endParaRPr lang="en-US" sz="4300" dirty="0">
              <a:solidFill>
                <a:schemeClr val="accent5">
                  <a:lumMod val="50000"/>
                </a:schemeClr>
              </a:solidFill>
            </a:endParaRPr>
          </a:p>
        </p:txBody>
      </p:sp>
      <p:sp>
        <p:nvSpPr>
          <p:cNvPr id="12" name="Rectangle 11"/>
          <p:cNvSpPr/>
          <p:nvPr/>
        </p:nvSpPr>
        <p:spPr>
          <a:xfrm>
            <a:off x="6018665" y="0"/>
            <a:ext cx="3125336"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dirty="0"/>
          </a:p>
        </p:txBody>
      </p:sp>
      <p:sp>
        <p:nvSpPr>
          <p:cNvPr id="2" name="Rectangle 1"/>
          <p:cNvSpPr/>
          <p:nvPr/>
        </p:nvSpPr>
        <p:spPr>
          <a:xfrm>
            <a:off x="6018663" y="0"/>
            <a:ext cx="3125336"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rIns="274320" rtlCol="0" anchor="ctr"/>
          <a:lstStyle/>
          <a:p>
            <a:pPr marL="0" lvl="1">
              <a:lnSpc>
                <a:spcPct val="100000"/>
              </a:lnSpc>
              <a:spcBef>
                <a:spcPts val="0"/>
              </a:spcBef>
              <a:spcAft>
                <a:spcPts val="600"/>
              </a:spcAft>
              <a:buClr>
                <a:schemeClr val="accent5">
                  <a:lumMod val="75000"/>
                </a:schemeClr>
              </a:buClr>
            </a:pPr>
            <a:r>
              <a:rPr lang="en-US" sz="1500" b="1" dirty="0" smtClean="0">
                <a:solidFill>
                  <a:schemeClr val="accent5">
                    <a:lumMod val="50000"/>
                  </a:schemeClr>
                </a:solidFill>
                <a:latin typeface="Arial" panose="020B0604020202020204" pitchFamily="34" charset="0"/>
                <a:cs typeface="Arial" panose="020B0604020202020204" pitchFamily="34" charset="0"/>
              </a:rPr>
              <a:t>Elements of  203(a)(1)(A)</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Officer or employee when representational services were or are to be rendered</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Other than provided by law for proper discharge of official duties</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Directly or indirectly</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Receives/accepts/seeks/ demands/agrees to receive or accept</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Compensation</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exchange for provision of representational services to a third party</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Rendered personally or by another</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Before a department, agency, or court</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relation to a particular matter</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which the U.S. is a party or has a direct and substantial interest</a:t>
            </a:r>
            <a:endParaRPr lang="en-US" sz="1300" dirty="0">
              <a:solidFill>
                <a:schemeClr val="tx1">
                  <a:lumMod val="75000"/>
                  <a:lumOff val="25000"/>
                </a:schemeClr>
              </a:solidFill>
              <a:latin typeface="Arial" panose="020B0604020202020204" pitchFamily="34" charset="0"/>
              <a:cs typeface="Arial" panose="020B0604020202020204" pitchFamily="34" charset="0"/>
            </a:endParaRPr>
          </a:p>
          <a:p>
            <a:pPr algn="ctr"/>
            <a:endParaRPr lang="en-US" dirty="0"/>
          </a:p>
        </p:txBody>
      </p:sp>
      <p:grpSp>
        <p:nvGrpSpPr>
          <p:cNvPr id="5" name="Group 4"/>
          <p:cNvGrpSpPr/>
          <p:nvPr/>
        </p:nvGrpSpPr>
        <p:grpSpPr>
          <a:xfrm>
            <a:off x="0" y="6182456"/>
            <a:ext cx="9144001" cy="954317"/>
            <a:chOff x="0" y="6182456"/>
            <a:chExt cx="9144001" cy="954317"/>
          </a:xfrm>
        </p:grpSpPr>
        <p:sp>
          <p:nvSpPr>
            <p:cNvPr id="6" name="Rectangle 5"/>
            <p:cNvSpPr/>
            <p:nvPr/>
          </p:nvSpPr>
          <p:spPr>
            <a:xfrm>
              <a:off x="0" y="6400800"/>
              <a:ext cx="9144001" cy="457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0" y="6340015"/>
              <a:ext cx="9144001" cy="6599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75" y="6182456"/>
              <a:ext cx="1272423" cy="954317"/>
            </a:xfrm>
            <a:prstGeom prst="rect">
              <a:avLst/>
            </a:prstGeom>
          </p:spPr>
        </p:pic>
      </p:grpSp>
      <p:sp>
        <p:nvSpPr>
          <p:cNvPr id="14" name="Slide Number Placeholder 13"/>
          <p:cNvSpPr>
            <a:spLocks noGrp="1"/>
          </p:cNvSpPr>
          <p:nvPr>
            <p:ph type="sldNum" sz="quarter" idx="12"/>
          </p:nvPr>
        </p:nvSpPr>
        <p:spPr/>
        <p:txBody>
          <a:bodyPr/>
          <a:lstStyle/>
          <a:p>
            <a:fld id="{6113E31D-E2AB-40D1-8B51-AFA5AFEF393A}" type="slidenum">
              <a:rPr lang="en-US" smtClean="0"/>
              <a:pPr/>
              <a:t>45</a:t>
            </a:fld>
            <a:endParaRPr lang="en-US" dirty="0"/>
          </a:p>
        </p:txBody>
      </p:sp>
    </p:spTree>
    <p:extLst>
      <p:ext uri="{BB962C8B-B14F-4D97-AF65-F5344CB8AC3E}">
        <p14:creationId xmlns:p14="http://schemas.microsoft.com/office/powerpoint/2010/main" val="23470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22961" y="4142232"/>
            <a:ext cx="4758974" cy="1200329"/>
          </a:xfrm>
          <a:prstGeom prst="rect">
            <a:avLst/>
          </a:prstGeom>
          <a:noFill/>
        </p:spPr>
        <p:txBody>
          <a:bodyPr wrap="square" rtlCol="0">
            <a:spAutoFit/>
          </a:bodyPr>
          <a:lstStyle/>
          <a:p>
            <a:r>
              <a:rPr lang="en-US" dirty="0" smtClean="0">
                <a:solidFill>
                  <a:schemeClr val="tx1">
                    <a:lumMod val="75000"/>
                    <a:lumOff val="25000"/>
                  </a:schemeClr>
                </a:solidFill>
              </a:rPr>
              <a:t>May Jane share in any future fees for additional services rendered in connection with this matter?</a:t>
            </a:r>
            <a:endParaRPr lang="en-US" dirty="0">
              <a:solidFill>
                <a:schemeClr val="tx1">
                  <a:lumMod val="75000"/>
                  <a:lumOff val="25000"/>
                </a:schemeClr>
              </a:solidFill>
            </a:endParaRPr>
          </a:p>
          <a:p>
            <a:endParaRPr lang="en-US" dirty="0">
              <a:solidFill>
                <a:schemeClr val="tx1">
                  <a:lumMod val="75000"/>
                  <a:lumOff val="25000"/>
                </a:schemeClr>
              </a:solidFill>
            </a:endParaRPr>
          </a:p>
        </p:txBody>
      </p:sp>
      <p:sp>
        <p:nvSpPr>
          <p:cNvPr id="11" name="Rectangle 10"/>
          <p:cNvSpPr/>
          <p:nvPr/>
        </p:nvSpPr>
        <p:spPr>
          <a:xfrm>
            <a:off x="5581934" y="887104"/>
            <a:ext cx="723332" cy="928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2960" y="1501255"/>
            <a:ext cx="4758974" cy="2575445"/>
          </a:xfrm>
        </p:spPr>
        <p:txBody>
          <a:bodyPr lIns="91440" rIns="91440">
            <a:noAutofit/>
          </a:bodyPr>
          <a:lstStyle/>
          <a:p>
            <a:pPr marL="0" indent="0">
              <a:buNone/>
            </a:pPr>
            <a:r>
              <a:rPr lang="en-US" sz="1800" dirty="0" smtClean="0"/>
              <a:t>Jane left the HHS to become part owner of Government Strategies, LLC, a government relations and consulting firm. While she was still in government, the firm began representing a coalition of state gov’t in their efforts to persuade HUD to modify its requirements for community development grants. Shortly after she joined the firm, the coalition paid its first bill for these services.</a:t>
            </a:r>
            <a:endParaRPr lang="en-US" sz="1800" dirty="0"/>
          </a:p>
        </p:txBody>
      </p:sp>
      <p:sp>
        <p:nvSpPr>
          <p:cNvPr id="4" name="Title 1"/>
          <p:cNvSpPr>
            <a:spLocks noGrp="1"/>
          </p:cNvSpPr>
          <p:nvPr>
            <p:ph type="title"/>
          </p:nvPr>
        </p:nvSpPr>
        <p:spPr>
          <a:xfrm>
            <a:off x="822960" y="286605"/>
            <a:ext cx="4758974" cy="1064524"/>
          </a:xfrm>
        </p:spPr>
        <p:txBody>
          <a:bodyPr>
            <a:normAutofit/>
          </a:bodyPr>
          <a:lstStyle/>
          <a:p>
            <a:r>
              <a:rPr lang="en-US" sz="4300" dirty="0" smtClean="0">
                <a:solidFill>
                  <a:schemeClr val="accent5">
                    <a:lumMod val="50000"/>
                  </a:schemeClr>
                </a:solidFill>
              </a:rPr>
              <a:t>Application</a:t>
            </a:r>
            <a:endParaRPr lang="en-US" sz="4300" dirty="0">
              <a:solidFill>
                <a:schemeClr val="accent5">
                  <a:lumMod val="50000"/>
                </a:schemeClr>
              </a:solidFill>
            </a:endParaRPr>
          </a:p>
        </p:txBody>
      </p:sp>
      <p:sp>
        <p:nvSpPr>
          <p:cNvPr id="12" name="Rectangle 11"/>
          <p:cNvSpPr/>
          <p:nvPr/>
        </p:nvSpPr>
        <p:spPr>
          <a:xfrm>
            <a:off x="6018665" y="0"/>
            <a:ext cx="3125336"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dirty="0"/>
          </a:p>
        </p:txBody>
      </p:sp>
      <p:sp>
        <p:nvSpPr>
          <p:cNvPr id="2" name="Rectangle 1"/>
          <p:cNvSpPr/>
          <p:nvPr/>
        </p:nvSpPr>
        <p:spPr>
          <a:xfrm>
            <a:off x="6018663" y="0"/>
            <a:ext cx="3125336"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rIns="274320" rtlCol="0" anchor="ctr"/>
          <a:lstStyle/>
          <a:p>
            <a:pPr marL="0" lvl="1">
              <a:lnSpc>
                <a:spcPct val="100000"/>
              </a:lnSpc>
              <a:spcBef>
                <a:spcPts val="0"/>
              </a:spcBef>
              <a:spcAft>
                <a:spcPts val="600"/>
              </a:spcAft>
              <a:buClr>
                <a:schemeClr val="accent5">
                  <a:lumMod val="75000"/>
                </a:schemeClr>
              </a:buClr>
            </a:pPr>
            <a:r>
              <a:rPr lang="en-US" sz="1500" b="1" dirty="0" smtClean="0">
                <a:solidFill>
                  <a:schemeClr val="accent5">
                    <a:lumMod val="50000"/>
                  </a:schemeClr>
                </a:solidFill>
                <a:latin typeface="Arial" panose="020B0604020202020204" pitchFamily="34" charset="0"/>
                <a:cs typeface="Arial" panose="020B0604020202020204" pitchFamily="34" charset="0"/>
              </a:rPr>
              <a:t>Elements of  203(a)(1)(A)</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Officer or employee when representational services were or are to be rendered</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Other than provided by law for proper discharge of official duties</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Directly or indirectly</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Receives/accepts/seeks/ demands/agrees to receive or accept</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Compensation</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exchange for provision of representational services to a third party</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Rendered personally or by another</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Before a department, agency, or court</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relation to a particular matter</a:t>
            </a:r>
          </a:p>
          <a:p>
            <a:pPr marL="0" lvl="1" indent="231775">
              <a:lnSpc>
                <a:spcPct val="100000"/>
              </a:lnSpc>
              <a:spcBef>
                <a:spcPts val="0"/>
              </a:spcBef>
              <a:spcAft>
                <a:spcPts val="600"/>
              </a:spcAft>
              <a:buClr>
                <a:schemeClr val="accent5">
                  <a:lumMod val="75000"/>
                </a:schemeClr>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which the U.S. is a party or has a direct and substantial interest</a:t>
            </a:r>
            <a:endParaRPr lang="en-US" sz="1300" dirty="0">
              <a:solidFill>
                <a:schemeClr val="tx1">
                  <a:lumMod val="75000"/>
                  <a:lumOff val="25000"/>
                </a:schemeClr>
              </a:solidFill>
              <a:latin typeface="Arial" panose="020B0604020202020204" pitchFamily="34" charset="0"/>
              <a:cs typeface="Arial" panose="020B0604020202020204" pitchFamily="34" charset="0"/>
            </a:endParaRPr>
          </a:p>
          <a:p>
            <a:pPr algn="ctr"/>
            <a:endParaRPr lang="en-US" dirty="0"/>
          </a:p>
        </p:txBody>
      </p:sp>
      <p:grpSp>
        <p:nvGrpSpPr>
          <p:cNvPr id="5" name="Group 4"/>
          <p:cNvGrpSpPr/>
          <p:nvPr/>
        </p:nvGrpSpPr>
        <p:grpSpPr>
          <a:xfrm>
            <a:off x="0" y="6182456"/>
            <a:ext cx="9144001" cy="954317"/>
            <a:chOff x="0" y="6182456"/>
            <a:chExt cx="9144001" cy="954317"/>
          </a:xfrm>
        </p:grpSpPr>
        <p:sp>
          <p:nvSpPr>
            <p:cNvPr id="6" name="Rectangle 5"/>
            <p:cNvSpPr/>
            <p:nvPr/>
          </p:nvSpPr>
          <p:spPr>
            <a:xfrm>
              <a:off x="0" y="6400800"/>
              <a:ext cx="9144001" cy="457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0" y="6340015"/>
              <a:ext cx="9144001" cy="6599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75" y="6182456"/>
              <a:ext cx="1272423" cy="954317"/>
            </a:xfrm>
            <a:prstGeom prst="rect">
              <a:avLst/>
            </a:prstGeom>
          </p:spPr>
        </p:pic>
      </p:grpSp>
      <p:sp>
        <p:nvSpPr>
          <p:cNvPr id="14" name="Slide Number Placeholder 13"/>
          <p:cNvSpPr>
            <a:spLocks noGrp="1"/>
          </p:cNvSpPr>
          <p:nvPr>
            <p:ph type="sldNum" sz="quarter" idx="12"/>
          </p:nvPr>
        </p:nvSpPr>
        <p:spPr/>
        <p:txBody>
          <a:bodyPr/>
          <a:lstStyle/>
          <a:p>
            <a:fld id="{6113E31D-E2AB-40D1-8B51-AFA5AFEF393A}" type="slidenum">
              <a:rPr lang="en-US" smtClean="0"/>
              <a:pPr/>
              <a:t>46</a:t>
            </a:fld>
            <a:endParaRPr lang="en-US" dirty="0"/>
          </a:p>
        </p:txBody>
      </p:sp>
    </p:spTree>
    <p:extLst>
      <p:ext uri="{BB962C8B-B14F-4D97-AF65-F5344CB8AC3E}">
        <p14:creationId xmlns:p14="http://schemas.microsoft.com/office/powerpoint/2010/main" val="68322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5">
                    <a:lumMod val="50000"/>
                  </a:schemeClr>
                </a:solidFill>
              </a:rPr>
              <a:t>Other key differences</a:t>
            </a:r>
            <a:endParaRPr lang="en-US" dirty="0">
              <a:solidFill>
                <a:schemeClr val="accent5">
                  <a:lumMod val="50000"/>
                </a:schemeClr>
              </a:solidFill>
            </a:endParaRPr>
          </a:p>
        </p:txBody>
      </p:sp>
      <p:grpSp>
        <p:nvGrpSpPr>
          <p:cNvPr id="8" name="Group 7"/>
          <p:cNvGrpSpPr/>
          <p:nvPr/>
        </p:nvGrpSpPr>
        <p:grpSpPr>
          <a:xfrm>
            <a:off x="0" y="6182456"/>
            <a:ext cx="9144001" cy="954317"/>
            <a:chOff x="0" y="6182456"/>
            <a:chExt cx="9144001" cy="954317"/>
          </a:xfrm>
        </p:grpSpPr>
        <p:sp>
          <p:nvSpPr>
            <p:cNvPr id="9" name="Rectangle 8"/>
            <p:cNvSpPr/>
            <p:nvPr/>
          </p:nvSpPr>
          <p:spPr>
            <a:xfrm>
              <a:off x="0" y="6400800"/>
              <a:ext cx="9144001" cy="457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0" y="6340015"/>
              <a:ext cx="9144001" cy="6599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75" y="6182456"/>
              <a:ext cx="1272423" cy="954317"/>
            </a:xfrm>
            <a:prstGeom prst="rect">
              <a:avLst/>
            </a:prstGeom>
          </p:spPr>
        </p:pic>
      </p:grpSp>
      <p:sp>
        <p:nvSpPr>
          <p:cNvPr id="6" name="Slide Number Placeholder 5"/>
          <p:cNvSpPr>
            <a:spLocks noGrp="1"/>
          </p:cNvSpPr>
          <p:nvPr>
            <p:ph type="sldNum" sz="quarter" idx="12"/>
          </p:nvPr>
        </p:nvSpPr>
        <p:spPr/>
        <p:txBody>
          <a:bodyPr/>
          <a:lstStyle/>
          <a:p>
            <a:fld id="{6113E31D-E2AB-40D1-8B51-AFA5AFEF393A}" type="slidenum">
              <a:rPr lang="en-US" smtClean="0"/>
              <a:pPr/>
              <a:t>47</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68809726"/>
              </p:ext>
            </p:extLst>
          </p:nvPr>
        </p:nvGraphicFramePr>
        <p:xfrm>
          <a:off x="914400" y="1501775"/>
          <a:ext cx="7452360" cy="4191000"/>
        </p:xfrm>
        <a:graphic>
          <a:graphicData uri="http://schemas.openxmlformats.org/drawingml/2006/table">
            <a:tbl>
              <a:tblPr firstRow="1" bandRow="1">
                <a:tableStyleId>{5C22544A-7EE6-4342-B048-85BDC9FD1C3A}</a:tableStyleId>
              </a:tblPr>
              <a:tblGrid>
                <a:gridCol w="3769586"/>
                <a:gridCol w="3682774"/>
              </a:tblGrid>
              <a:tr h="370840">
                <a:tc>
                  <a:txBody>
                    <a:bodyPr/>
                    <a:lstStyle/>
                    <a:p>
                      <a:pPr algn="ctr"/>
                      <a:r>
                        <a:rPr lang="en-US" sz="2000" dirty="0" smtClean="0">
                          <a:effectLst>
                            <a:outerShdw blurRad="38100" dist="38100" dir="2700000" algn="tl">
                              <a:srgbClr val="000000">
                                <a:alpha val="43137"/>
                              </a:srgbClr>
                            </a:outerShdw>
                          </a:effectLst>
                        </a:rPr>
                        <a:t>Section</a:t>
                      </a:r>
                      <a:r>
                        <a:rPr lang="en-US" sz="2000" baseline="0" dirty="0" smtClean="0">
                          <a:effectLst>
                            <a:outerShdw blurRad="38100" dist="38100" dir="2700000" algn="tl">
                              <a:srgbClr val="000000">
                                <a:alpha val="43137"/>
                              </a:srgbClr>
                            </a:outerShdw>
                          </a:effectLst>
                        </a:rPr>
                        <a:t> 205</a:t>
                      </a:r>
                      <a:endParaRPr lang="en-US" sz="2000" dirty="0">
                        <a:effectLst>
                          <a:outerShdw blurRad="38100" dist="38100" dir="2700000" algn="tl">
                            <a:srgbClr val="000000">
                              <a:alpha val="43137"/>
                            </a:srgbClr>
                          </a:outerShdw>
                        </a:effectLst>
                      </a:endParaRPr>
                    </a:p>
                  </a:txBody>
                  <a:tcPr/>
                </a:tc>
                <a:tc>
                  <a:txBody>
                    <a:bodyPr/>
                    <a:lstStyle/>
                    <a:p>
                      <a:pPr algn="ctr"/>
                      <a:r>
                        <a:rPr lang="en-US" sz="2000" dirty="0" smtClean="0">
                          <a:effectLst>
                            <a:outerShdw blurRad="38100" dist="38100" dir="2700000" algn="tl">
                              <a:srgbClr val="000000">
                                <a:alpha val="43137"/>
                              </a:srgbClr>
                            </a:outerShdw>
                          </a:effectLst>
                        </a:rPr>
                        <a:t>Section 203</a:t>
                      </a:r>
                      <a:endParaRPr lang="en-US" sz="2000" dirty="0">
                        <a:effectLst>
                          <a:outerShdw blurRad="38100" dist="38100" dir="2700000" algn="tl">
                            <a:srgbClr val="000000">
                              <a:alpha val="43137"/>
                            </a:srgbClr>
                          </a:outerShdw>
                        </a:effectLst>
                      </a:endParaRPr>
                    </a:p>
                  </a:txBody>
                  <a:tcPr>
                    <a:solidFill>
                      <a:schemeClr val="accent5"/>
                    </a:solidFill>
                  </a:tcPr>
                </a:tc>
              </a:tr>
              <a:tr h="370840">
                <a:tc>
                  <a:txBody>
                    <a:bodyPr/>
                    <a:lstStyle/>
                    <a:p>
                      <a:r>
                        <a:rPr lang="en-US" sz="1600" dirty="0" smtClean="0">
                          <a:solidFill>
                            <a:schemeClr val="tx1">
                              <a:lumMod val="75000"/>
                              <a:lumOff val="25000"/>
                            </a:schemeClr>
                          </a:solidFill>
                        </a:rPr>
                        <a:t>No </a:t>
                      </a:r>
                      <a:r>
                        <a:rPr lang="en-US" sz="1600" dirty="0" err="1" smtClean="0">
                          <a:solidFill>
                            <a:schemeClr val="tx1">
                              <a:lumMod val="75000"/>
                              <a:lumOff val="25000"/>
                            </a:schemeClr>
                          </a:solidFill>
                        </a:rPr>
                        <a:t>payor</a:t>
                      </a:r>
                      <a:r>
                        <a:rPr lang="en-US" sz="1600" dirty="0" smtClean="0">
                          <a:solidFill>
                            <a:schemeClr val="tx1">
                              <a:lumMod val="75000"/>
                              <a:lumOff val="25000"/>
                            </a:schemeClr>
                          </a:solidFill>
                        </a:rPr>
                        <a:t> offense</a:t>
                      </a:r>
                      <a:endParaRPr lang="en-US" sz="1600" dirty="0">
                        <a:solidFill>
                          <a:schemeClr val="tx1">
                            <a:lumMod val="75000"/>
                            <a:lumOff val="25000"/>
                          </a:schemeClr>
                        </a:solidFill>
                      </a:endParaRPr>
                    </a:p>
                  </a:txBody>
                  <a:tcPr marT="91440" marB="91440"/>
                </a:tc>
                <a:tc>
                  <a:txBody>
                    <a:bodyPr/>
                    <a:lstStyle/>
                    <a:p>
                      <a:r>
                        <a:rPr lang="en-US" sz="1600" dirty="0" smtClean="0">
                          <a:solidFill>
                            <a:schemeClr val="tx1">
                              <a:lumMod val="75000"/>
                              <a:lumOff val="25000"/>
                            </a:schemeClr>
                          </a:solidFill>
                        </a:rPr>
                        <a:t>Section 203(a)(2) covers anyone who “knowingly” gives, promises, or even offers any compensation for services rendered or to be rendered at a time when the recipient is or was an employee.</a:t>
                      </a:r>
                    </a:p>
                  </a:txBody>
                  <a:tcPr marT="91440" marB="91440">
                    <a:solidFill>
                      <a:schemeClr val="accent5">
                        <a:lumMod val="40000"/>
                        <a:lumOff val="60000"/>
                      </a:schemeClr>
                    </a:solidFill>
                  </a:tcPr>
                </a:tc>
              </a:tr>
              <a:tr h="370840">
                <a:tc>
                  <a:txBody>
                    <a:bodyPr/>
                    <a:lstStyle/>
                    <a:p>
                      <a:r>
                        <a:rPr lang="en-US" sz="1600" dirty="0" smtClean="0">
                          <a:solidFill>
                            <a:schemeClr val="tx1">
                              <a:lumMod val="75000"/>
                              <a:lumOff val="25000"/>
                            </a:schemeClr>
                          </a:solidFill>
                        </a:rPr>
                        <a:t>Section</a:t>
                      </a:r>
                      <a:r>
                        <a:rPr lang="en-US" sz="1600" baseline="0" dirty="0" smtClean="0">
                          <a:solidFill>
                            <a:schemeClr val="tx1">
                              <a:lumMod val="75000"/>
                              <a:lumOff val="25000"/>
                            </a:schemeClr>
                          </a:solidFill>
                        </a:rPr>
                        <a:t> 205(a)(2) covers acting as an agent or attorney for another person</a:t>
                      </a:r>
                      <a:endParaRPr lang="en-US" sz="1600" dirty="0">
                        <a:solidFill>
                          <a:schemeClr val="tx1">
                            <a:lumMod val="75000"/>
                            <a:lumOff val="25000"/>
                          </a:schemeClr>
                        </a:solidFill>
                      </a:endParaRPr>
                    </a:p>
                  </a:txBody>
                  <a:tcPr marT="91440" marB="91440"/>
                </a:tc>
                <a:tc>
                  <a:txBody>
                    <a:bodyPr/>
                    <a:lstStyle/>
                    <a:p>
                      <a:pPr>
                        <a:spcAft>
                          <a:spcPts val="600"/>
                        </a:spcAft>
                      </a:pPr>
                      <a:r>
                        <a:rPr lang="en-US" sz="1600" dirty="0" smtClean="0">
                          <a:solidFill>
                            <a:schemeClr val="tx1">
                              <a:lumMod val="75000"/>
                              <a:lumOff val="25000"/>
                            </a:schemeClr>
                          </a:solidFill>
                        </a:rPr>
                        <a:t>Section</a:t>
                      </a:r>
                      <a:r>
                        <a:rPr lang="en-US" sz="1600" baseline="0" dirty="0" smtClean="0">
                          <a:solidFill>
                            <a:schemeClr val="tx1">
                              <a:lumMod val="75000"/>
                              <a:lumOff val="25000"/>
                            </a:schemeClr>
                          </a:solidFill>
                        </a:rPr>
                        <a:t> 203 covers “</a:t>
                      </a:r>
                      <a:r>
                        <a:rPr lang="en-US" sz="1600" u="sng" baseline="0" dirty="0" smtClean="0">
                          <a:solidFill>
                            <a:schemeClr val="tx1">
                              <a:lumMod val="75000"/>
                              <a:lumOff val="25000"/>
                            </a:schemeClr>
                          </a:solidFill>
                        </a:rPr>
                        <a:t>any</a:t>
                      </a:r>
                      <a:r>
                        <a:rPr lang="en-US" sz="1600" baseline="0" dirty="0" smtClean="0">
                          <a:solidFill>
                            <a:schemeClr val="tx1">
                              <a:lumMod val="75000"/>
                              <a:lumOff val="25000"/>
                            </a:schemeClr>
                          </a:solidFill>
                        </a:rPr>
                        <a:t> representational services, as agent or attorney </a:t>
                      </a:r>
                      <a:r>
                        <a:rPr lang="en-US" sz="1600" u="sng" baseline="0" dirty="0" smtClean="0">
                          <a:solidFill>
                            <a:schemeClr val="tx1">
                              <a:lumMod val="75000"/>
                              <a:lumOff val="25000"/>
                            </a:schemeClr>
                          </a:solidFill>
                        </a:rPr>
                        <a:t>or otherwise</a:t>
                      </a:r>
                      <a:r>
                        <a:rPr lang="en-US" sz="1600" baseline="0" dirty="0" smtClean="0">
                          <a:solidFill>
                            <a:schemeClr val="tx1">
                              <a:lumMod val="75000"/>
                              <a:lumOff val="25000"/>
                            </a:schemeClr>
                          </a:solidFill>
                        </a:rPr>
                        <a:t>” </a:t>
                      </a:r>
                    </a:p>
                    <a:p>
                      <a:r>
                        <a:rPr lang="en-US" sz="1600" baseline="0" dirty="0" smtClean="0">
                          <a:solidFill>
                            <a:schemeClr val="tx1">
                              <a:lumMod val="75000"/>
                              <a:lumOff val="25000"/>
                            </a:schemeClr>
                          </a:solidFill>
                        </a:rPr>
                        <a:t>Might possibly cover representational services that do not amount to acting as someone’s agent within the common-law meaning</a:t>
                      </a:r>
                      <a:endParaRPr lang="en-US" sz="1600" dirty="0">
                        <a:solidFill>
                          <a:schemeClr val="tx1">
                            <a:lumMod val="75000"/>
                            <a:lumOff val="25000"/>
                          </a:schemeClr>
                        </a:solidFill>
                      </a:endParaRPr>
                    </a:p>
                  </a:txBody>
                  <a:tcPr marT="91440" marB="91440">
                    <a:solidFill>
                      <a:schemeClr val="accent5">
                        <a:lumMod val="20000"/>
                        <a:lumOff val="80000"/>
                      </a:schemeClr>
                    </a:solidFill>
                  </a:tcPr>
                </a:tc>
              </a:tr>
              <a:tr h="370840">
                <a:tc>
                  <a:txBody>
                    <a:bodyPr/>
                    <a:lstStyle/>
                    <a:p>
                      <a:r>
                        <a:rPr lang="en-US" sz="1600" dirty="0" smtClean="0">
                          <a:solidFill>
                            <a:schemeClr val="tx1">
                              <a:lumMod val="75000"/>
                              <a:lumOff val="25000"/>
                            </a:schemeClr>
                          </a:solidFill>
                        </a:rPr>
                        <a:t>Does not apply to members of Congress</a:t>
                      </a:r>
                      <a:endParaRPr lang="en-US" sz="1600" dirty="0">
                        <a:solidFill>
                          <a:schemeClr val="tx1">
                            <a:lumMod val="75000"/>
                            <a:lumOff val="25000"/>
                          </a:schemeClr>
                        </a:solidFill>
                      </a:endParaRPr>
                    </a:p>
                  </a:txBody>
                  <a:tcPr marT="91440" marB="91440"/>
                </a:tc>
                <a:tc>
                  <a:txBody>
                    <a:bodyPr/>
                    <a:lstStyle/>
                    <a:p>
                      <a:r>
                        <a:rPr lang="en-US" sz="1600" dirty="0" smtClean="0">
                          <a:solidFill>
                            <a:schemeClr val="tx1">
                              <a:lumMod val="75000"/>
                              <a:lumOff val="25000"/>
                            </a:schemeClr>
                          </a:solidFill>
                        </a:rPr>
                        <a:t>Applies</a:t>
                      </a:r>
                      <a:r>
                        <a:rPr lang="en-US" sz="1600" baseline="0" dirty="0" smtClean="0">
                          <a:solidFill>
                            <a:schemeClr val="tx1">
                              <a:lumMod val="75000"/>
                              <a:lumOff val="25000"/>
                            </a:schemeClr>
                          </a:solidFill>
                        </a:rPr>
                        <a:t> to members of Congress</a:t>
                      </a:r>
                      <a:endParaRPr lang="en-US" sz="1600" dirty="0">
                        <a:solidFill>
                          <a:schemeClr val="tx1">
                            <a:lumMod val="75000"/>
                            <a:lumOff val="25000"/>
                          </a:schemeClr>
                        </a:solidFill>
                      </a:endParaRPr>
                    </a:p>
                  </a:txBody>
                  <a:tcPr marT="91440" marB="91440">
                    <a:solidFill>
                      <a:schemeClr val="accent5">
                        <a:lumMod val="40000"/>
                        <a:lumOff val="60000"/>
                      </a:schemeClr>
                    </a:solidFill>
                  </a:tcPr>
                </a:tc>
              </a:tr>
            </a:tbl>
          </a:graphicData>
        </a:graphic>
      </p:graphicFrame>
    </p:spTree>
    <p:extLst>
      <p:ext uri="{BB962C8B-B14F-4D97-AF65-F5344CB8AC3E}">
        <p14:creationId xmlns:p14="http://schemas.microsoft.com/office/powerpoint/2010/main" val="107221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5">
                    <a:lumMod val="50000"/>
                  </a:schemeClr>
                </a:solidFill>
              </a:rPr>
              <a:t>Special Government Employees</a:t>
            </a:r>
            <a:endParaRPr lang="en-US" dirty="0">
              <a:solidFill>
                <a:schemeClr val="accent5">
                  <a:lumMod val="50000"/>
                </a:schemeClr>
              </a:solidFill>
            </a:endParaRPr>
          </a:p>
        </p:txBody>
      </p:sp>
      <p:sp>
        <p:nvSpPr>
          <p:cNvPr id="3" name="Content Placeholder 2"/>
          <p:cNvSpPr>
            <a:spLocks noGrp="1"/>
          </p:cNvSpPr>
          <p:nvPr>
            <p:ph idx="1"/>
          </p:nvPr>
        </p:nvSpPr>
        <p:spPr/>
        <p:txBody>
          <a:bodyPr lIns="91440" rIns="91440">
            <a:noAutofit/>
          </a:bodyPr>
          <a:lstStyle/>
          <a:p>
            <a:pPr marL="463550" lvl="1" indent="-457200">
              <a:lnSpc>
                <a:spcPct val="100000"/>
              </a:lnSpc>
              <a:spcBef>
                <a:spcPts val="0"/>
              </a:spcBef>
              <a:spcAft>
                <a:spcPts val="1200"/>
              </a:spcAft>
              <a:buClr>
                <a:schemeClr val="accent5">
                  <a:lumMod val="75000"/>
                </a:schemeClr>
              </a:buClr>
              <a:buAutoNum type="alphaLcParenBoth" startAt="3"/>
            </a:pPr>
            <a:r>
              <a:rPr lang="en-US" sz="2000" dirty="0"/>
              <a:t>An SGE shall be subject to subsections (a) and (b) only in relation to a covered matter involving a specific party or parties—</a:t>
            </a:r>
          </a:p>
          <a:p>
            <a:pPr marL="919163" lvl="2" indent="-457200">
              <a:lnSpc>
                <a:spcPct val="100000"/>
              </a:lnSpc>
              <a:spcBef>
                <a:spcPts val="0"/>
              </a:spcBef>
              <a:spcAft>
                <a:spcPts val="1200"/>
              </a:spcAft>
              <a:buClr>
                <a:schemeClr val="accent5">
                  <a:lumMod val="75000"/>
                </a:schemeClr>
              </a:buClr>
              <a:buAutoNum type="arabicParenBoth"/>
            </a:pPr>
            <a:r>
              <a:rPr lang="en-US" sz="2000" dirty="0"/>
              <a:t>In which he/she has at any time participated personally and substantially as a Government Employee or SGE through decision, approval, disapproval, recommendation, rendering of advice, investigation, </a:t>
            </a:r>
            <a:r>
              <a:rPr lang="en-US" sz="2000" dirty="0" smtClean="0"/>
              <a:t>or </a:t>
            </a:r>
            <a:r>
              <a:rPr lang="en-US" sz="2000" dirty="0"/>
              <a:t>otherwise; or</a:t>
            </a:r>
          </a:p>
          <a:p>
            <a:pPr marL="919163" lvl="2" indent="-457200">
              <a:lnSpc>
                <a:spcPct val="100000"/>
              </a:lnSpc>
              <a:spcBef>
                <a:spcPts val="0"/>
              </a:spcBef>
              <a:spcAft>
                <a:spcPts val="2400"/>
              </a:spcAft>
              <a:buClr>
                <a:schemeClr val="accent5">
                  <a:lumMod val="75000"/>
                </a:schemeClr>
              </a:buClr>
              <a:buAutoNum type="arabicParenBoth"/>
            </a:pPr>
            <a:r>
              <a:rPr lang="en-US" sz="2000" dirty="0"/>
              <a:t>Which is pending in the Department or agency of the Government in which he/she is </a:t>
            </a:r>
            <a:r>
              <a:rPr lang="en-US" sz="2000" dirty="0" smtClean="0"/>
              <a:t>serving, except that paragraph </a:t>
            </a:r>
            <a:r>
              <a:rPr lang="en-US" sz="2000" dirty="0"/>
              <a:t>(2) shall not apply in the case of an SGE who has served in such Department or agency no more than 60 days during the immediately preceding period of 365 days</a:t>
            </a:r>
            <a:r>
              <a:rPr lang="en-US" sz="2000" dirty="0" smtClean="0"/>
              <a:t>.</a:t>
            </a:r>
          </a:p>
        </p:txBody>
      </p:sp>
      <p:grpSp>
        <p:nvGrpSpPr>
          <p:cNvPr id="8" name="Group 7"/>
          <p:cNvGrpSpPr/>
          <p:nvPr/>
        </p:nvGrpSpPr>
        <p:grpSpPr>
          <a:xfrm>
            <a:off x="0" y="6182456"/>
            <a:ext cx="9144001" cy="954317"/>
            <a:chOff x="0" y="6182456"/>
            <a:chExt cx="9144001" cy="954317"/>
          </a:xfrm>
        </p:grpSpPr>
        <p:sp>
          <p:nvSpPr>
            <p:cNvPr id="9" name="Rectangle 8"/>
            <p:cNvSpPr/>
            <p:nvPr/>
          </p:nvSpPr>
          <p:spPr>
            <a:xfrm>
              <a:off x="0" y="6400800"/>
              <a:ext cx="9144001" cy="457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0" y="6340015"/>
              <a:ext cx="9144001" cy="6599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75" y="6182456"/>
              <a:ext cx="1272423" cy="954317"/>
            </a:xfrm>
            <a:prstGeom prst="rect">
              <a:avLst/>
            </a:prstGeom>
          </p:spPr>
        </p:pic>
      </p:grpSp>
      <p:sp>
        <p:nvSpPr>
          <p:cNvPr id="6" name="Slide Number Placeholder 5"/>
          <p:cNvSpPr>
            <a:spLocks noGrp="1"/>
          </p:cNvSpPr>
          <p:nvPr>
            <p:ph type="sldNum" sz="quarter" idx="12"/>
          </p:nvPr>
        </p:nvSpPr>
        <p:spPr/>
        <p:txBody>
          <a:bodyPr/>
          <a:lstStyle/>
          <a:p>
            <a:fld id="{6113E31D-E2AB-40D1-8B51-AFA5AFEF393A}" type="slidenum">
              <a:rPr lang="en-US" smtClean="0"/>
              <a:pPr/>
              <a:t>48</a:t>
            </a:fld>
            <a:endParaRPr lang="en-US" dirty="0"/>
          </a:p>
        </p:txBody>
      </p:sp>
    </p:spTree>
    <p:extLst>
      <p:ext uri="{BB962C8B-B14F-4D97-AF65-F5344CB8AC3E}">
        <p14:creationId xmlns:p14="http://schemas.microsoft.com/office/powerpoint/2010/main" val="313241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581934" y="887104"/>
            <a:ext cx="723332" cy="928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2960" y="1501256"/>
            <a:ext cx="4758974" cy="3094496"/>
          </a:xfrm>
        </p:spPr>
        <p:txBody>
          <a:bodyPr lIns="91440" rIns="91440">
            <a:noAutofit/>
          </a:bodyPr>
          <a:lstStyle/>
          <a:p>
            <a:pPr marL="0" indent="0">
              <a:buNone/>
            </a:pPr>
            <a:r>
              <a:rPr lang="en-US" sz="1800" dirty="0"/>
              <a:t>Valerie, an employee of the Department of Energy (DOE), maintains an outside law practice with two other partners. One partner represents a client before the IRS in connection with an investigation. She is not involved in this case, and does no tax work, but instead works on real estate matters that do not involve the federal government.</a:t>
            </a:r>
          </a:p>
          <a:p>
            <a:pPr marL="0" indent="0">
              <a:buNone/>
            </a:pPr>
            <a:r>
              <a:rPr lang="en-US" sz="1800" dirty="0" smtClean="0"/>
              <a:t>What </a:t>
            </a:r>
            <a:r>
              <a:rPr lang="en-US" sz="1800" dirty="0"/>
              <a:t>if Valerie were an SGE, instead</a:t>
            </a:r>
            <a:r>
              <a:rPr lang="en-US" sz="1800" dirty="0" smtClean="0"/>
              <a:t>?</a:t>
            </a:r>
          </a:p>
        </p:txBody>
      </p:sp>
      <p:sp>
        <p:nvSpPr>
          <p:cNvPr id="4" name="Title 1"/>
          <p:cNvSpPr>
            <a:spLocks noGrp="1"/>
          </p:cNvSpPr>
          <p:nvPr>
            <p:ph type="title"/>
          </p:nvPr>
        </p:nvSpPr>
        <p:spPr>
          <a:xfrm>
            <a:off x="822960" y="286605"/>
            <a:ext cx="4758974" cy="1064524"/>
          </a:xfrm>
        </p:spPr>
        <p:txBody>
          <a:bodyPr>
            <a:normAutofit/>
          </a:bodyPr>
          <a:lstStyle/>
          <a:p>
            <a:r>
              <a:rPr lang="en-US" sz="4300" dirty="0" smtClean="0">
                <a:solidFill>
                  <a:schemeClr val="accent5">
                    <a:lumMod val="50000"/>
                  </a:schemeClr>
                </a:solidFill>
              </a:rPr>
              <a:t>Application</a:t>
            </a:r>
            <a:endParaRPr lang="en-US" sz="4300" dirty="0">
              <a:solidFill>
                <a:schemeClr val="accent5">
                  <a:lumMod val="50000"/>
                </a:schemeClr>
              </a:solidFill>
            </a:endParaRPr>
          </a:p>
        </p:txBody>
      </p:sp>
      <p:sp>
        <p:nvSpPr>
          <p:cNvPr id="12" name="Rectangle 11"/>
          <p:cNvSpPr/>
          <p:nvPr/>
        </p:nvSpPr>
        <p:spPr>
          <a:xfrm>
            <a:off x="6018665" y="0"/>
            <a:ext cx="3125336"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dirty="0"/>
          </a:p>
        </p:txBody>
      </p:sp>
      <p:sp>
        <p:nvSpPr>
          <p:cNvPr id="2" name="Rectangle 1"/>
          <p:cNvSpPr/>
          <p:nvPr/>
        </p:nvSpPr>
        <p:spPr>
          <a:xfrm>
            <a:off x="6018663" y="0"/>
            <a:ext cx="3125336"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rIns="274320" rtlCol="0" anchor="ctr"/>
          <a:lstStyle/>
          <a:p>
            <a:pPr marL="0" lvl="1" indent="287338">
              <a:lnSpc>
                <a:spcPct val="100000"/>
              </a:lnSpc>
              <a:spcBef>
                <a:spcPts val="0"/>
              </a:spcBef>
              <a:spcAft>
                <a:spcPts val="1000"/>
              </a:spcAft>
              <a:buClr>
                <a:schemeClr val="accent5">
                  <a:lumMod val="75000"/>
                </a:schemeClr>
              </a:buClr>
              <a:buAutoNum type="alphaLcParenBoth" startAt="3"/>
            </a:pPr>
            <a:r>
              <a:rPr lang="en-US" sz="1300" dirty="0">
                <a:solidFill>
                  <a:schemeClr val="tx1">
                    <a:lumMod val="75000"/>
                    <a:lumOff val="25000"/>
                  </a:schemeClr>
                </a:solidFill>
                <a:latin typeface="Arial" panose="020B0604020202020204" pitchFamily="34" charset="0"/>
                <a:cs typeface="Arial" panose="020B0604020202020204" pitchFamily="34" charset="0"/>
              </a:rPr>
              <a:t>An SGE shall be subject to subsections (a) and (b) only in relation to a covered matter involving a specific party or parties—</a:t>
            </a:r>
          </a:p>
          <a:p>
            <a:pPr marL="0" lvl="2" indent="287338">
              <a:lnSpc>
                <a:spcPct val="100000"/>
              </a:lnSpc>
              <a:spcBef>
                <a:spcPts val="0"/>
              </a:spcBef>
              <a:spcAft>
                <a:spcPts val="1000"/>
              </a:spcAft>
              <a:buClr>
                <a:schemeClr val="accent5">
                  <a:lumMod val="75000"/>
                </a:schemeClr>
              </a:buClr>
              <a:buAutoNum type="arabicParenBoth"/>
            </a:pPr>
            <a:r>
              <a:rPr lang="en-US" sz="1300" dirty="0">
                <a:solidFill>
                  <a:schemeClr val="tx1">
                    <a:lumMod val="75000"/>
                    <a:lumOff val="25000"/>
                  </a:schemeClr>
                </a:solidFill>
                <a:latin typeface="Arial" panose="020B0604020202020204" pitchFamily="34" charset="0"/>
                <a:cs typeface="Arial" panose="020B0604020202020204" pitchFamily="34" charset="0"/>
              </a:rPr>
              <a:t>In which he/she has at any time participated personally and substantially as a Government Employee or SGE through decision, approval, disapproval, recommendation, rendering of advice, investigation, </a:t>
            </a:r>
            <a:r>
              <a:rPr lang="en-US" sz="1300" dirty="0" smtClean="0">
                <a:solidFill>
                  <a:schemeClr val="tx1">
                    <a:lumMod val="75000"/>
                    <a:lumOff val="25000"/>
                  </a:schemeClr>
                </a:solidFill>
                <a:latin typeface="Arial" panose="020B0604020202020204" pitchFamily="34" charset="0"/>
                <a:cs typeface="Arial" panose="020B0604020202020204" pitchFamily="34" charset="0"/>
              </a:rPr>
              <a:t>or </a:t>
            </a:r>
            <a:r>
              <a:rPr lang="en-US" sz="1300" dirty="0">
                <a:solidFill>
                  <a:schemeClr val="tx1">
                    <a:lumMod val="75000"/>
                    <a:lumOff val="25000"/>
                  </a:schemeClr>
                </a:solidFill>
                <a:latin typeface="Arial" panose="020B0604020202020204" pitchFamily="34" charset="0"/>
                <a:cs typeface="Arial" panose="020B0604020202020204" pitchFamily="34" charset="0"/>
              </a:rPr>
              <a:t>otherwise; </a:t>
            </a:r>
            <a:r>
              <a:rPr lang="en-US" sz="1300" dirty="0" smtClean="0">
                <a:solidFill>
                  <a:schemeClr val="tx1">
                    <a:lumMod val="75000"/>
                    <a:lumOff val="25000"/>
                  </a:schemeClr>
                </a:solidFill>
                <a:latin typeface="Arial" panose="020B0604020202020204" pitchFamily="34" charset="0"/>
                <a:cs typeface="Arial" panose="020B0604020202020204" pitchFamily="34" charset="0"/>
              </a:rPr>
              <a:t>or</a:t>
            </a:r>
          </a:p>
          <a:p>
            <a:pPr marL="0" lvl="2" indent="287338">
              <a:lnSpc>
                <a:spcPct val="100000"/>
              </a:lnSpc>
              <a:spcBef>
                <a:spcPts val="0"/>
              </a:spcBef>
              <a:spcAft>
                <a:spcPts val="1000"/>
              </a:spcAft>
              <a:buClr>
                <a:schemeClr val="accent5">
                  <a:lumMod val="75000"/>
                </a:schemeClr>
              </a:buClr>
              <a:buAutoNum type="arabicParenBoth"/>
            </a:pPr>
            <a:r>
              <a:rPr lang="en-US" sz="1300" dirty="0" smtClean="0">
                <a:solidFill>
                  <a:schemeClr val="tx1">
                    <a:lumMod val="75000"/>
                    <a:lumOff val="25000"/>
                  </a:schemeClr>
                </a:solidFill>
                <a:latin typeface="Arial" panose="020B0604020202020204" pitchFamily="34" charset="0"/>
                <a:cs typeface="Arial" panose="020B0604020202020204" pitchFamily="34" charset="0"/>
              </a:rPr>
              <a:t>Which </a:t>
            </a:r>
            <a:r>
              <a:rPr lang="en-US" sz="1300" dirty="0">
                <a:solidFill>
                  <a:schemeClr val="tx1">
                    <a:lumMod val="75000"/>
                    <a:lumOff val="25000"/>
                  </a:schemeClr>
                </a:solidFill>
                <a:latin typeface="Arial" panose="020B0604020202020204" pitchFamily="34" charset="0"/>
                <a:cs typeface="Arial" panose="020B0604020202020204" pitchFamily="34" charset="0"/>
              </a:rPr>
              <a:t>is pending in the Department or agency of the Government in which he/she is serving, except that paragraph (2) shall not apply in the case of an SGE who has served in such Department or agency no more than 60 days during the immediately preceding period of 365 days.</a:t>
            </a:r>
          </a:p>
          <a:p>
            <a:pPr algn="ctr"/>
            <a:endParaRPr lang="en-US" dirty="0"/>
          </a:p>
        </p:txBody>
      </p:sp>
      <p:grpSp>
        <p:nvGrpSpPr>
          <p:cNvPr id="5" name="Group 4"/>
          <p:cNvGrpSpPr/>
          <p:nvPr/>
        </p:nvGrpSpPr>
        <p:grpSpPr>
          <a:xfrm>
            <a:off x="0" y="6182456"/>
            <a:ext cx="9144001" cy="954317"/>
            <a:chOff x="0" y="6182456"/>
            <a:chExt cx="9144001" cy="954317"/>
          </a:xfrm>
        </p:grpSpPr>
        <p:sp>
          <p:nvSpPr>
            <p:cNvPr id="6" name="Rectangle 5"/>
            <p:cNvSpPr/>
            <p:nvPr/>
          </p:nvSpPr>
          <p:spPr>
            <a:xfrm>
              <a:off x="0" y="6400800"/>
              <a:ext cx="9144001" cy="457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0" y="6340015"/>
              <a:ext cx="9144001" cy="6599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75" y="6182456"/>
              <a:ext cx="1272423" cy="954317"/>
            </a:xfrm>
            <a:prstGeom prst="rect">
              <a:avLst/>
            </a:prstGeom>
          </p:spPr>
        </p:pic>
      </p:grpSp>
      <p:sp>
        <p:nvSpPr>
          <p:cNvPr id="13" name="Slide Number Placeholder 12"/>
          <p:cNvSpPr>
            <a:spLocks noGrp="1"/>
          </p:cNvSpPr>
          <p:nvPr>
            <p:ph type="sldNum" sz="quarter" idx="12"/>
          </p:nvPr>
        </p:nvSpPr>
        <p:spPr/>
        <p:txBody>
          <a:bodyPr/>
          <a:lstStyle/>
          <a:p>
            <a:fld id="{6113E31D-E2AB-40D1-8B51-AFA5AFEF393A}" type="slidenum">
              <a:rPr lang="en-US" smtClean="0"/>
              <a:pPr/>
              <a:t>49</a:t>
            </a:fld>
            <a:endParaRPr lang="en-US" dirty="0"/>
          </a:p>
        </p:txBody>
      </p:sp>
    </p:spTree>
    <p:extLst>
      <p:ext uri="{BB962C8B-B14F-4D97-AF65-F5344CB8AC3E}">
        <p14:creationId xmlns:p14="http://schemas.microsoft.com/office/powerpoint/2010/main" val="36432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2"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0000"/>
              </a:lnSpc>
            </a:pPr>
            <a:r>
              <a:rPr lang="en-US" sz="3600" dirty="0" smtClean="0"/>
              <a:t>Matters, Particular Matters, </a:t>
            </a:r>
            <a:r>
              <a:rPr lang="en-US" sz="3600" dirty="0" smtClean="0"/>
              <a:t/>
            </a:r>
            <a:br>
              <a:rPr lang="en-US" sz="3600" dirty="0" smtClean="0"/>
            </a:br>
            <a:r>
              <a:rPr lang="en-US" sz="3600" dirty="0" smtClean="0"/>
              <a:t>Specific </a:t>
            </a:r>
            <a:r>
              <a:rPr lang="en-US" sz="3600" dirty="0" smtClean="0"/>
              <a:t>Party Matters, Claims?</a:t>
            </a:r>
            <a:endParaRPr lang="en-US" sz="3600" dirty="0"/>
          </a:p>
        </p:txBody>
      </p:sp>
      <p:sp>
        <p:nvSpPr>
          <p:cNvPr id="4" name="Slide Number Placeholder 3"/>
          <p:cNvSpPr>
            <a:spLocks noGrp="1"/>
          </p:cNvSpPr>
          <p:nvPr>
            <p:ph type="sldNum" sz="quarter" idx="12"/>
          </p:nvPr>
        </p:nvSpPr>
        <p:spPr/>
        <p:txBody>
          <a:bodyPr/>
          <a:lstStyle/>
          <a:p>
            <a:fld id="{6113E31D-E2AB-40D1-8B51-AFA5AFEF393A}" type="slidenum">
              <a:rPr lang="en-US" smtClean="0"/>
              <a:pPr/>
              <a:t>5</a:t>
            </a:fld>
            <a:endParaRPr lang="en-US"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flipV="1">
            <a:off x="3804011" y="4125235"/>
            <a:ext cx="1767993" cy="1127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31917" y="4365999"/>
            <a:ext cx="1828800" cy="646331"/>
          </a:xfrm>
          <a:prstGeom prst="rect">
            <a:avLst/>
          </a:prstGeom>
          <a:noFill/>
        </p:spPr>
        <p:txBody>
          <a:bodyPr wrap="square" rtlCol="0">
            <a:spAutoFit/>
          </a:bodyPr>
          <a:lstStyle/>
          <a:p>
            <a:r>
              <a:rPr lang="en-US" dirty="0" smtClean="0"/>
              <a:t>Specific Party Matters (</a:t>
            </a:r>
            <a:r>
              <a:rPr lang="en-US" dirty="0" smtClean="0">
                <a:sym typeface="Wingdings" panose="05000000000000000000" pitchFamily="2" charset="2"/>
              </a:rPr>
              <a:t>Claims)</a:t>
            </a:r>
            <a:endParaRPr lang="en-US" dirty="0"/>
          </a:p>
        </p:txBody>
      </p:sp>
      <p:cxnSp>
        <p:nvCxnSpPr>
          <p:cNvPr id="7" name="Straight Connector 6"/>
          <p:cNvCxnSpPr/>
          <p:nvPr/>
        </p:nvCxnSpPr>
        <p:spPr>
          <a:xfrm flipH="1">
            <a:off x="3194462" y="4689164"/>
            <a:ext cx="85502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2920327" y="2998110"/>
            <a:ext cx="353536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69917" y="3057734"/>
            <a:ext cx="1828800" cy="1200329"/>
          </a:xfrm>
          <a:prstGeom prst="rect">
            <a:avLst/>
          </a:prstGeom>
          <a:noFill/>
        </p:spPr>
        <p:txBody>
          <a:bodyPr wrap="square" rtlCol="0">
            <a:spAutoFit/>
          </a:bodyPr>
          <a:lstStyle/>
          <a:p>
            <a:r>
              <a:rPr lang="en-US" dirty="0" smtClean="0"/>
              <a:t>Particular Matters of General Applicability</a:t>
            </a:r>
            <a:endParaRPr lang="en-US" dirty="0"/>
          </a:p>
        </p:txBody>
      </p:sp>
      <p:cxnSp>
        <p:nvCxnSpPr>
          <p:cNvPr id="12" name="Straight Connector 11"/>
          <p:cNvCxnSpPr/>
          <p:nvPr/>
        </p:nvCxnSpPr>
        <p:spPr>
          <a:xfrm flipH="1">
            <a:off x="1287777" y="2452163"/>
            <a:ext cx="97336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036091" y="1870985"/>
            <a:ext cx="53038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18655" y="2267497"/>
            <a:ext cx="1258506" cy="369332"/>
          </a:xfrm>
          <a:prstGeom prst="rect">
            <a:avLst/>
          </a:prstGeom>
          <a:noFill/>
        </p:spPr>
        <p:txBody>
          <a:bodyPr wrap="square" rtlCol="0">
            <a:spAutoFit/>
          </a:bodyPr>
          <a:lstStyle/>
          <a:p>
            <a:r>
              <a:rPr lang="en-US" dirty="0" smtClean="0"/>
              <a:t>Matters </a:t>
            </a:r>
            <a:endParaRPr lang="en-US" dirty="0"/>
          </a:p>
        </p:txBody>
      </p:sp>
      <p:cxnSp>
        <p:nvCxnSpPr>
          <p:cNvPr id="16" name="Straight Connector 15"/>
          <p:cNvCxnSpPr/>
          <p:nvPr/>
        </p:nvCxnSpPr>
        <p:spPr>
          <a:xfrm flipH="1">
            <a:off x="2147455" y="3592490"/>
            <a:ext cx="103117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89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22960" y="3867912"/>
            <a:ext cx="3849644" cy="369332"/>
          </a:xfrm>
          <a:prstGeom prst="rect">
            <a:avLst/>
          </a:prstGeom>
          <a:noFill/>
        </p:spPr>
        <p:txBody>
          <a:bodyPr wrap="none" rtlCol="0">
            <a:spAutoFit/>
          </a:bodyPr>
          <a:lstStyle/>
          <a:p>
            <a:r>
              <a:rPr lang="en-US" dirty="0">
                <a:solidFill>
                  <a:schemeClr val="tx1">
                    <a:lumMod val="75000"/>
                    <a:lumOff val="25000"/>
                  </a:schemeClr>
                </a:solidFill>
              </a:rPr>
              <a:t>What if Valerie were an SGE at the IRS?</a:t>
            </a:r>
          </a:p>
        </p:txBody>
      </p:sp>
      <p:sp>
        <p:nvSpPr>
          <p:cNvPr id="11" name="Rectangle 10"/>
          <p:cNvSpPr/>
          <p:nvPr/>
        </p:nvSpPr>
        <p:spPr>
          <a:xfrm>
            <a:off x="5581934" y="887104"/>
            <a:ext cx="723332" cy="928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2960" y="1501256"/>
            <a:ext cx="4758974" cy="2318269"/>
          </a:xfrm>
        </p:spPr>
        <p:txBody>
          <a:bodyPr lIns="91440" rIns="91440">
            <a:noAutofit/>
          </a:bodyPr>
          <a:lstStyle/>
          <a:p>
            <a:pPr marL="0" indent="0">
              <a:buNone/>
            </a:pPr>
            <a:r>
              <a:rPr lang="en-US" sz="1800" dirty="0"/>
              <a:t>Valerie, an employee of the Department of Energy (DOE), maintains an outside law practice with two other partners. One partner represents a client before the IRS in connection with an investigation. She is not involved in this case, and does no tax work, but instead works on real estate matters that do not involve the federal government.</a:t>
            </a:r>
          </a:p>
        </p:txBody>
      </p:sp>
      <p:sp>
        <p:nvSpPr>
          <p:cNvPr id="4" name="Title 1"/>
          <p:cNvSpPr>
            <a:spLocks noGrp="1"/>
          </p:cNvSpPr>
          <p:nvPr>
            <p:ph type="title"/>
          </p:nvPr>
        </p:nvSpPr>
        <p:spPr>
          <a:xfrm>
            <a:off x="822960" y="286605"/>
            <a:ext cx="4758974" cy="1064524"/>
          </a:xfrm>
        </p:spPr>
        <p:txBody>
          <a:bodyPr>
            <a:normAutofit/>
          </a:bodyPr>
          <a:lstStyle/>
          <a:p>
            <a:r>
              <a:rPr lang="en-US" sz="4300" dirty="0" smtClean="0">
                <a:solidFill>
                  <a:schemeClr val="accent5">
                    <a:lumMod val="50000"/>
                  </a:schemeClr>
                </a:solidFill>
              </a:rPr>
              <a:t>Application</a:t>
            </a:r>
            <a:endParaRPr lang="en-US" sz="4300" dirty="0">
              <a:solidFill>
                <a:schemeClr val="accent5">
                  <a:lumMod val="50000"/>
                </a:schemeClr>
              </a:solidFill>
            </a:endParaRPr>
          </a:p>
        </p:txBody>
      </p:sp>
      <p:sp>
        <p:nvSpPr>
          <p:cNvPr id="12" name="Rectangle 11"/>
          <p:cNvSpPr/>
          <p:nvPr/>
        </p:nvSpPr>
        <p:spPr>
          <a:xfrm>
            <a:off x="6018665" y="0"/>
            <a:ext cx="3125336"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dirty="0"/>
          </a:p>
        </p:txBody>
      </p:sp>
      <p:sp>
        <p:nvSpPr>
          <p:cNvPr id="2" name="Rectangle 1"/>
          <p:cNvSpPr/>
          <p:nvPr/>
        </p:nvSpPr>
        <p:spPr>
          <a:xfrm>
            <a:off x="6018663" y="0"/>
            <a:ext cx="3125336"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rIns="274320" rtlCol="0" anchor="ctr"/>
          <a:lstStyle/>
          <a:p>
            <a:pPr marL="0" lvl="1" indent="287338">
              <a:lnSpc>
                <a:spcPct val="100000"/>
              </a:lnSpc>
              <a:spcBef>
                <a:spcPts val="0"/>
              </a:spcBef>
              <a:spcAft>
                <a:spcPts val="1000"/>
              </a:spcAft>
              <a:buClr>
                <a:schemeClr val="accent5">
                  <a:lumMod val="75000"/>
                </a:schemeClr>
              </a:buClr>
              <a:buAutoNum type="alphaLcParenBoth" startAt="3"/>
            </a:pPr>
            <a:r>
              <a:rPr lang="en-US" sz="1300" dirty="0">
                <a:solidFill>
                  <a:schemeClr val="tx1">
                    <a:lumMod val="75000"/>
                    <a:lumOff val="25000"/>
                  </a:schemeClr>
                </a:solidFill>
                <a:latin typeface="Arial" panose="020B0604020202020204" pitchFamily="34" charset="0"/>
                <a:cs typeface="Arial" panose="020B0604020202020204" pitchFamily="34" charset="0"/>
              </a:rPr>
              <a:t>An SGE shall be subject to subsections (a) and (b) only in relation to a covered matter involving a specific party or parties—</a:t>
            </a:r>
          </a:p>
          <a:p>
            <a:pPr marL="0" lvl="2" indent="287338">
              <a:lnSpc>
                <a:spcPct val="100000"/>
              </a:lnSpc>
              <a:spcBef>
                <a:spcPts val="0"/>
              </a:spcBef>
              <a:spcAft>
                <a:spcPts val="1000"/>
              </a:spcAft>
              <a:buClr>
                <a:schemeClr val="accent5">
                  <a:lumMod val="75000"/>
                </a:schemeClr>
              </a:buClr>
              <a:buAutoNum type="arabicParenBoth"/>
            </a:pPr>
            <a:r>
              <a:rPr lang="en-US" sz="1300" dirty="0">
                <a:solidFill>
                  <a:schemeClr val="tx1">
                    <a:lumMod val="75000"/>
                    <a:lumOff val="25000"/>
                  </a:schemeClr>
                </a:solidFill>
                <a:latin typeface="Arial" panose="020B0604020202020204" pitchFamily="34" charset="0"/>
                <a:cs typeface="Arial" panose="020B0604020202020204" pitchFamily="34" charset="0"/>
              </a:rPr>
              <a:t>In which he/she has at any time participated personally and substantially as a Government Employee or SGE through decision, approval, disapproval, recommendation, rendering of advice, investigation, </a:t>
            </a:r>
            <a:r>
              <a:rPr lang="en-US" sz="1300" dirty="0" smtClean="0">
                <a:solidFill>
                  <a:schemeClr val="tx1">
                    <a:lumMod val="75000"/>
                    <a:lumOff val="25000"/>
                  </a:schemeClr>
                </a:solidFill>
                <a:latin typeface="Arial" panose="020B0604020202020204" pitchFamily="34" charset="0"/>
                <a:cs typeface="Arial" panose="020B0604020202020204" pitchFamily="34" charset="0"/>
              </a:rPr>
              <a:t>or </a:t>
            </a:r>
            <a:r>
              <a:rPr lang="en-US" sz="1300" dirty="0">
                <a:solidFill>
                  <a:schemeClr val="tx1">
                    <a:lumMod val="75000"/>
                    <a:lumOff val="25000"/>
                  </a:schemeClr>
                </a:solidFill>
                <a:latin typeface="Arial" panose="020B0604020202020204" pitchFamily="34" charset="0"/>
                <a:cs typeface="Arial" panose="020B0604020202020204" pitchFamily="34" charset="0"/>
              </a:rPr>
              <a:t>otherwise; </a:t>
            </a:r>
            <a:r>
              <a:rPr lang="en-US" sz="1300" dirty="0" smtClean="0">
                <a:solidFill>
                  <a:schemeClr val="tx1">
                    <a:lumMod val="75000"/>
                    <a:lumOff val="25000"/>
                  </a:schemeClr>
                </a:solidFill>
                <a:latin typeface="Arial" panose="020B0604020202020204" pitchFamily="34" charset="0"/>
                <a:cs typeface="Arial" panose="020B0604020202020204" pitchFamily="34" charset="0"/>
              </a:rPr>
              <a:t>or</a:t>
            </a:r>
          </a:p>
          <a:p>
            <a:pPr marL="0" lvl="2" indent="287338">
              <a:lnSpc>
                <a:spcPct val="100000"/>
              </a:lnSpc>
              <a:spcBef>
                <a:spcPts val="0"/>
              </a:spcBef>
              <a:spcAft>
                <a:spcPts val="1000"/>
              </a:spcAft>
              <a:buClr>
                <a:schemeClr val="accent5">
                  <a:lumMod val="75000"/>
                </a:schemeClr>
              </a:buClr>
              <a:buAutoNum type="arabicParenBoth"/>
            </a:pPr>
            <a:r>
              <a:rPr lang="en-US" sz="1300" dirty="0" smtClean="0">
                <a:solidFill>
                  <a:schemeClr val="tx1">
                    <a:lumMod val="75000"/>
                    <a:lumOff val="25000"/>
                  </a:schemeClr>
                </a:solidFill>
                <a:latin typeface="Arial" panose="020B0604020202020204" pitchFamily="34" charset="0"/>
                <a:cs typeface="Arial" panose="020B0604020202020204" pitchFamily="34" charset="0"/>
              </a:rPr>
              <a:t>Which </a:t>
            </a:r>
            <a:r>
              <a:rPr lang="en-US" sz="1300" dirty="0">
                <a:solidFill>
                  <a:schemeClr val="tx1">
                    <a:lumMod val="75000"/>
                    <a:lumOff val="25000"/>
                  </a:schemeClr>
                </a:solidFill>
                <a:latin typeface="Arial" panose="020B0604020202020204" pitchFamily="34" charset="0"/>
                <a:cs typeface="Arial" panose="020B0604020202020204" pitchFamily="34" charset="0"/>
              </a:rPr>
              <a:t>is pending in the Department or agency of the Government in which he/she is serving, except that paragraph (2) shall not apply in the case of an SGE who has served in such Department or agency no more than 60 days during the immediately preceding period of 365 days.</a:t>
            </a:r>
          </a:p>
          <a:p>
            <a:pPr algn="ctr"/>
            <a:endParaRPr lang="en-US" dirty="0"/>
          </a:p>
        </p:txBody>
      </p:sp>
      <p:grpSp>
        <p:nvGrpSpPr>
          <p:cNvPr id="5" name="Group 4"/>
          <p:cNvGrpSpPr/>
          <p:nvPr/>
        </p:nvGrpSpPr>
        <p:grpSpPr>
          <a:xfrm>
            <a:off x="0" y="6182456"/>
            <a:ext cx="9144001" cy="954317"/>
            <a:chOff x="0" y="6182456"/>
            <a:chExt cx="9144001" cy="954317"/>
          </a:xfrm>
        </p:grpSpPr>
        <p:sp>
          <p:nvSpPr>
            <p:cNvPr id="6" name="Rectangle 5"/>
            <p:cNvSpPr/>
            <p:nvPr/>
          </p:nvSpPr>
          <p:spPr>
            <a:xfrm>
              <a:off x="0" y="6400800"/>
              <a:ext cx="9144001" cy="457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0" y="6340015"/>
              <a:ext cx="9144001" cy="6599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75" y="6182456"/>
              <a:ext cx="1272423" cy="954317"/>
            </a:xfrm>
            <a:prstGeom prst="rect">
              <a:avLst/>
            </a:prstGeom>
          </p:spPr>
        </p:pic>
      </p:grpSp>
      <p:sp>
        <p:nvSpPr>
          <p:cNvPr id="14" name="Slide Number Placeholder 13"/>
          <p:cNvSpPr>
            <a:spLocks noGrp="1"/>
          </p:cNvSpPr>
          <p:nvPr>
            <p:ph type="sldNum" sz="quarter" idx="12"/>
          </p:nvPr>
        </p:nvSpPr>
        <p:spPr/>
        <p:txBody>
          <a:bodyPr/>
          <a:lstStyle/>
          <a:p>
            <a:fld id="{6113E31D-E2AB-40D1-8B51-AFA5AFEF393A}" type="slidenum">
              <a:rPr lang="en-US" smtClean="0"/>
              <a:pPr/>
              <a:t>50</a:t>
            </a:fld>
            <a:endParaRPr lang="en-US" dirty="0"/>
          </a:p>
        </p:txBody>
      </p:sp>
    </p:spTree>
    <p:extLst>
      <p:ext uri="{BB962C8B-B14F-4D97-AF65-F5344CB8AC3E}">
        <p14:creationId xmlns:p14="http://schemas.microsoft.com/office/powerpoint/2010/main" val="18032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50000"/>
                  </a:schemeClr>
                </a:solidFill>
              </a:rPr>
              <a:t>Exceptions: 18 U.S.C</a:t>
            </a:r>
            <a:r>
              <a:rPr lang="en-US" dirty="0">
                <a:solidFill>
                  <a:schemeClr val="accent5">
                    <a:lumMod val="50000"/>
                  </a:schemeClr>
                </a:solidFill>
              </a:rPr>
              <a:t>. § 203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93277535"/>
              </p:ext>
            </p:extLst>
          </p:nvPr>
        </p:nvGraphicFramePr>
        <p:xfrm>
          <a:off x="1392072" y="1572768"/>
          <a:ext cx="6496334" cy="3545142"/>
        </p:xfrm>
        <a:graphic>
          <a:graphicData uri="http://schemas.openxmlformats.org/drawingml/2006/table">
            <a:tbl>
              <a:tblPr bandRow="1">
                <a:tableStyleId>{073A0DAA-6AF3-43AB-8588-CEC1D06C72B9}</a:tableStyleId>
              </a:tblPr>
              <a:tblGrid>
                <a:gridCol w="1031840"/>
                <a:gridCol w="5464494"/>
              </a:tblGrid>
              <a:tr h="1306910">
                <a:tc>
                  <a:txBody>
                    <a:bodyPr/>
                    <a:lstStyle/>
                    <a:p>
                      <a:pPr marL="0" marR="0" algn="ctr">
                        <a:spcBef>
                          <a:spcPts val="0"/>
                        </a:spcBef>
                        <a:spcAft>
                          <a:spcPts val="0"/>
                        </a:spcAft>
                      </a:pPr>
                      <a:r>
                        <a:rPr lang="en-US" sz="1600" dirty="0" smtClean="0"/>
                        <a:t>(d)</a:t>
                      </a:r>
                      <a:endParaRPr lang="en-US" sz="1600" b="1" dirty="0">
                        <a:solidFill>
                          <a:schemeClr val="bg2"/>
                        </a:solidFill>
                        <a:latin typeface="Lucida Sans"/>
                        <a:ea typeface="Calibri"/>
                      </a:endParaRPr>
                    </a:p>
                  </a:txBody>
                  <a:tcPr marL="50508" marR="50508" marT="0" marB="0" anchor="ctr"/>
                </a:tc>
                <a:tc>
                  <a:txBody>
                    <a:bodyPr/>
                    <a:lstStyle/>
                    <a:p>
                      <a:pPr marL="0" marR="0" algn="l">
                        <a:spcBef>
                          <a:spcPts val="0"/>
                        </a:spcBef>
                        <a:spcAft>
                          <a:spcPts val="800"/>
                        </a:spcAft>
                      </a:pPr>
                      <a:r>
                        <a:rPr lang="en-US" sz="1600" u="none" kern="1200" dirty="0" smtClean="0">
                          <a:effectLst/>
                        </a:rPr>
                        <a:t>Permitting the representation of an employee’s parents, spouse, child, and certain other persons with whom the employee has a unique relationship </a:t>
                      </a:r>
                    </a:p>
                    <a:p>
                      <a:pPr marL="0" marR="0" algn="l">
                        <a:spcBef>
                          <a:spcPts val="0"/>
                        </a:spcBef>
                        <a:spcAft>
                          <a:spcPts val="0"/>
                        </a:spcAft>
                      </a:pPr>
                      <a:r>
                        <a:rPr lang="en-US" sz="1400" b="0" i="1" u="none" kern="1200" dirty="0" smtClean="0">
                          <a:solidFill>
                            <a:schemeClr val="tx1"/>
                          </a:solidFill>
                          <a:effectLst/>
                          <a:latin typeface="+mn-lt"/>
                          <a:ea typeface="Calibri"/>
                        </a:rPr>
                        <a:t>Similar</a:t>
                      </a:r>
                      <a:r>
                        <a:rPr lang="en-US" sz="1400" b="0" i="1" u="none" kern="1200" baseline="0" dirty="0" smtClean="0">
                          <a:solidFill>
                            <a:schemeClr val="tx1"/>
                          </a:solidFill>
                          <a:effectLst/>
                          <a:latin typeface="+mn-lt"/>
                          <a:ea typeface="Calibri"/>
                        </a:rPr>
                        <a:t> exception at 18 U.S.C. § 205(e)</a:t>
                      </a:r>
                      <a:endParaRPr lang="en-US" sz="1400" b="0" i="1" u="none" dirty="0">
                        <a:solidFill>
                          <a:schemeClr val="tx1"/>
                        </a:solidFill>
                        <a:latin typeface="+mn-lt"/>
                        <a:ea typeface="Calibri"/>
                      </a:endParaRPr>
                    </a:p>
                  </a:txBody>
                  <a:tcPr marT="0" marB="0" anchor="ctr"/>
                </a:tc>
              </a:tr>
              <a:tr h="1091821">
                <a:tc>
                  <a:txBody>
                    <a:bodyPr/>
                    <a:lstStyle/>
                    <a:p>
                      <a:pPr marL="0" marR="0" algn="ctr">
                        <a:spcBef>
                          <a:spcPts val="0"/>
                        </a:spcBef>
                        <a:spcAft>
                          <a:spcPts val="0"/>
                        </a:spcAft>
                      </a:pPr>
                      <a:r>
                        <a:rPr lang="en-US" sz="1600" dirty="0" smtClean="0"/>
                        <a:t>(e)</a:t>
                      </a:r>
                      <a:endParaRPr lang="en-US" sz="1600" b="1" dirty="0">
                        <a:solidFill>
                          <a:schemeClr val="bg2"/>
                        </a:solidFill>
                        <a:latin typeface="Lucida Sans"/>
                        <a:ea typeface="Calibri"/>
                      </a:endParaRPr>
                    </a:p>
                  </a:txBody>
                  <a:tcPr marL="50508" marR="50508" marT="0" marB="0" anchor="ct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US" sz="1600" u="none" kern="1200" dirty="0" smtClean="0">
                          <a:effectLst/>
                        </a:rPr>
                        <a:t>Permitting SGEs performing work under a Government grant or contract to represent in certain situations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u="none" kern="1200" dirty="0" smtClean="0">
                          <a:solidFill>
                            <a:schemeClr val="tx1"/>
                          </a:solidFill>
                          <a:effectLst/>
                          <a:latin typeface="+mn-lt"/>
                          <a:ea typeface="Calibri"/>
                        </a:rPr>
                        <a:t>Similar</a:t>
                      </a:r>
                      <a:r>
                        <a:rPr lang="en-US" sz="1400" b="0" i="1" u="none" kern="1200" baseline="0" dirty="0" smtClean="0">
                          <a:solidFill>
                            <a:schemeClr val="tx1"/>
                          </a:solidFill>
                          <a:effectLst/>
                          <a:latin typeface="+mn-lt"/>
                          <a:ea typeface="Calibri"/>
                        </a:rPr>
                        <a:t> exception at 18 U.S.C. § 205(f)</a:t>
                      </a:r>
                      <a:endParaRPr lang="en-US" sz="1400" b="0" i="1" u="none" dirty="0" smtClean="0">
                        <a:solidFill>
                          <a:schemeClr val="tx1"/>
                        </a:solidFill>
                        <a:latin typeface="+mn-lt"/>
                        <a:ea typeface="Calibri"/>
                      </a:endParaRPr>
                    </a:p>
                  </a:txBody>
                  <a:tcPr marT="0" marB="0" anchor="ctr"/>
                </a:tc>
              </a:tr>
              <a:tr h="1146411">
                <a:tc>
                  <a:txBody>
                    <a:bodyPr/>
                    <a:lstStyle/>
                    <a:p>
                      <a:pPr marL="0" marR="0" algn="ctr">
                        <a:spcBef>
                          <a:spcPts val="0"/>
                        </a:spcBef>
                        <a:spcAft>
                          <a:spcPts val="0"/>
                        </a:spcAft>
                      </a:pPr>
                      <a:r>
                        <a:rPr lang="en-US" sz="1600" dirty="0" smtClean="0"/>
                        <a:t>(f)</a:t>
                      </a:r>
                      <a:endParaRPr lang="en-US" sz="1600" b="1" dirty="0">
                        <a:solidFill>
                          <a:schemeClr val="bg2"/>
                        </a:solidFill>
                        <a:latin typeface="Lucida Sans"/>
                        <a:ea typeface="Calibri"/>
                      </a:endParaRPr>
                    </a:p>
                  </a:txBody>
                  <a:tcPr marL="50508" marR="50508" marT="0" marB="0" anchor="ctr"/>
                </a:tc>
                <a:tc>
                  <a:txBody>
                    <a:bodyPr/>
                    <a:lstStyle/>
                    <a:p>
                      <a:pPr marL="0" marR="0" algn="l">
                        <a:spcBef>
                          <a:spcPts val="0"/>
                        </a:spcBef>
                        <a:spcAft>
                          <a:spcPts val="800"/>
                        </a:spcAft>
                      </a:pPr>
                      <a:r>
                        <a:rPr lang="en-US" sz="1600" u="none" kern="1200" dirty="0" smtClean="0">
                          <a:effectLst/>
                        </a:rPr>
                        <a:t>Permitting the giving of testimony under oath and the making of statements required under penalty of perjury or contempt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u="none" kern="1200" dirty="0" smtClean="0">
                          <a:solidFill>
                            <a:schemeClr val="tx1"/>
                          </a:solidFill>
                          <a:effectLst/>
                          <a:latin typeface="+mn-lt"/>
                          <a:ea typeface="Calibri"/>
                        </a:rPr>
                        <a:t>Similar</a:t>
                      </a:r>
                      <a:r>
                        <a:rPr lang="en-US" sz="1400" b="0" i="1" u="none" kern="1200" baseline="0" dirty="0" smtClean="0">
                          <a:solidFill>
                            <a:schemeClr val="tx1"/>
                          </a:solidFill>
                          <a:effectLst/>
                          <a:latin typeface="+mn-lt"/>
                          <a:ea typeface="Calibri"/>
                        </a:rPr>
                        <a:t> exception at 18 U.S.C. § 205(g)</a:t>
                      </a:r>
                      <a:endParaRPr lang="en-US" sz="1400" b="0" i="1" u="none" dirty="0" smtClean="0">
                        <a:solidFill>
                          <a:schemeClr val="tx1"/>
                        </a:solidFill>
                        <a:latin typeface="+mn-lt"/>
                        <a:ea typeface="Calibri"/>
                      </a:endParaRPr>
                    </a:p>
                  </a:txBody>
                  <a:tcPr marT="0" marB="0" anchor="ctr"/>
                </a:tc>
              </a:tr>
            </a:tbl>
          </a:graphicData>
        </a:graphic>
      </p:graphicFrame>
      <p:grpSp>
        <p:nvGrpSpPr>
          <p:cNvPr id="9" name="Group 8"/>
          <p:cNvGrpSpPr/>
          <p:nvPr/>
        </p:nvGrpSpPr>
        <p:grpSpPr>
          <a:xfrm>
            <a:off x="0" y="6182456"/>
            <a:ext cx="9144001" cy="954317"/>
            <a:chOff x="0" y="6182456"/>
            <a:chExt cx="9144001" cy="954317"/>
          </a:xfrm>
        </p:grpSpPr>
        <p:sp>
          <p:nvSpPr>
            <p:cNvPr id="10" name="Rectangle 9"/>
            <p:cNvSpPr/>
            <p:nvPr/>
          </p:nvSpPr>
          <p:spPr>
            <a:xfrm>
              <a:off x="0" y="6400800"/>
              <a:ext cx="9144001" cy="457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0" y="6340015"/>
              <a:ext cx="9144001" cy="6599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75" y="6182456"/>
              <a:ext cx="1272423" cy="954317"/>
            </a:xfrm>
            <a:prstGeom prst="rect">
              <a:avLst/>
            </a:prstGeom>
          </p:spPr>
        </p:pic>
      </p:grpSp>
      <p:sp>
        <p:nvSpPr>
          <p:cNvPr id="6" name="Slide Number Placeholder 5"/>
          <p:cNvSpPr>
            <a:spLocks noGrp="1"/>
          </p:cNvSpPr>
          <p:nvPr>
            <p:ph type="sldNum" sz="quarter" idx="12"/>
          </p:nvPr>
        </p:nvSpPr>
        <p:spPr/>
        <p:txBody>
          <a:bodyPr/>
          <a:lstStyle/>
          <a:p>
            <a:fld id="{6113E31D-E2AB-40D1-8B51-AFA5AFEF393A}" type="slidenum">
              <a:rPr lang="en-US" smtClean="0"/>
              <a:pPr/>
              <a:t>51</a:t>
            </a:fld>
            <a:endParaRPr lang="en-US" dirty="0"/>
          </a:p>
        </p:txBody>
      </p:sp>
    </p:spTree>
    <p:extLst>
      <p:ext uri="{BB962C8B-B14F-4D97-AF65-F5344CB8AC3E}">
        <p14:creationId xmlns:p14="http://schemas.microsoft.com/office/powerpoint/2010/main" val="159667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100" y="857250"/>
            <a:ext cx="6858000" cy="5143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4775" y="6176756"/>
            <a:ext cx="1272423" cy="954317"/>
          </a:xfrm>
          <a:prstGeom prst="rect">
            <a:avLst/>
          </a:prstGeom>
        </p:spPr>
      </p:pic>
      <p:sp>
        <p:nvSpPr>
          <p:cNvPr id="5" name="Slide Number Placeholder 4"/>
          <p:cNvSpPr>
            <a:spLocks noGrp="1"/>
          </p:cNvSpPr>
          <p:nvPr>
            <p:ph type="sldNum" sz="quarter" idx="12"/>
          </p:nvPr>
        </p:nvSpPr>
        <p:spPr>
          <a:xfrm>
            <a:off x="100584" y="6455664"/>
            <a:ext cx="984019" cy="365125"/>
          </a:xfrm>
        </p:spPr>
        <p:txBody>
          <a:bodyPr/>
          <a:lstStyle/>
          <a:p>
            <a:pPr algn="l"/>
            <a:fld id="{4FAB73BC-B049-4115-A692-8D63A059BFB8}" type="slidenum">
              <a:rPr lang="en-US" smtClean="0"/>
              <a:pPr algn="l"/>
              <a:t>52</a:t>
            </a:fld>
            <a:endParaRPr lang="en-US" dirty="0"/>
          </a:p>
        </p:txBody>
      </p:sp>
    </p:spTree>
    <p:extLst>
      <p:ext uri="{BB962C8B-B14F-4D97-AF65-F5344CB8AC3E}">
        <p14:creationId xmlns:p14="http://schemas.microsoft.com/office/powerpoint/2010/main" val="20773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581934" y="887104"/>
            <a:ext cx="723332" cy="928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2960" y="1501254"/>
            <a:ext cx="4754880" cy="4367840"/>
          </a:xfrm>
        </p:spPr>
        <p:txBody>
          <a:bodyPr lIns="91440" rIns="91440"/>
          <a:lstStyle/>
          <a:p>
            <a:pPr marL="0" indent="0">
              <a:buNone/>
            </a:pPr>
            <a:r>
              <a:rPr lang="en-US" dirty="0" smtClean="0"/>
              <a:t>George, an employee of a federal agency, attends law school at night.  One of his law professors is seeking damages on behalf of a landowner from the EPA, alleging that an environmental regulation that precludes him from developing his property as he wishes amounts to a “taking” of his land without just compensation.  George’s professor wants him to do some background research on the case, for which he will pay him on an hourly basis.</a:t>
            </a:r>
          </a:p>
        </p:txBody>
      </p:sp>
      <p:sp>
        <p:nvSpPr>
          <p:cNvPr id="4" name="Title 1"/>
          <p:cNvSpPr>
            <a:spLocks noGrp="1"/>
          </p:cNvSpPr>
          <p:nvPr>
            <p:ph type="title"/>
          </p:nvPr>
        </p:nvSpPr>
        <p:spPr>
          <a:xfrm>
            <a:off x="822960" y="286605"/>
            <a:ext cx="4549140" cy="1064524"/>
          </a:xfrm>
        </p:spPr>
        <p:txBody>
          <a:bodyPr>
            <a:normAutofit/>
          </a:bodyPr>
          <a:lstStyle/>
          <a:p>
            <a:r>
              <a:rPr lang="en-US" dirty="0" smtClean="0"/>
              <a:t>Application </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6</a:t>
            </a:fld>
            <a:endParaRPr lang="en-US" dirty="0"/>
          </a:p>
        </p:txBody>
      </p:sp>
      <p:sp>
        <p:nvSpPr>
          <p:cNvPr id="5" name="Rectangle 4"/>
          <p:cNvSpPr/>
          <p:nvPr/>
        </p:nvSpPr>
        <p:spPr>
          <a:xfrm>
            <a:off x="6018664" y="0"/>
            <a:ext cx="3125336" cy="6324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640080" rIns="274320" rtlCol="0" anchor="t" anchorCtr="0"/>
          <a:lstStyle/>
          <a:p>
            <a:pPr marL="0" lvl="1">
              <a:lnSpc>
                <a:spcPct val="100000"/>
              </a:lnSpc>
              <a:spcBef>
                <a:spcPts val="0"/>
              </a:spcBef>
              <a:spcAft>
                <a:spcPts val="1200"/>
              </a:spcAft>
              <a:buClr>
                <a:schemeClr val="accent5">
                  <a:lumMod val="75000"/>
                </a:schemeClr>
              </a:buClr>
            </a:pPr>
            <a:r>
              <a:rPr lang="en-US" sz="1500" b="1" dirty="0" smtClean="0">
                <a:solidFill>
                  <a:schemeClr val="accent2">
                    <a:lumMod val="75000"/>
                  </a:schemeClr>
                </a:solidFill>
                <a:latin typeface="Arial" panose="020B0604020202020204" pitchFamily="34" charset="0"/>
                <a:cs typeface="Arial" panose="020B0604020202020204" pitchFamily="34" charset="0"/>
              </a:rPr>
              <a:t>Elements of 205(a)(1)(A)</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Officer or employee </a:t>
            </a:r>
          </a:p>
          <a:p>
            <a:pPr marL="0" lvl="1" indent="231775">
              <a:lnSpc>
                <a:spcPct val="100000"/>
              </a:lnSpc>
              <a:spcBef>
                <a:spcPts val="0"/>
              </a:spcBef>
              <a:spcAft>
                <a:spcPts val="400"/>
              </a:spcAft>
              <a:buClr>
                <a:schemeClr val="accent2"/>
              </a:buClr>
              <a:buFont typeface="Wingdings" panose="05000000000000000000" pitchFamily="2" charset="2"/>
              <a:buChar char="q"/>
            </a:pPr>
            <a:r>
              <a:rPr lang="en-US" sz="1300" b="1" dirty="0" smtClean="0">
                <a:solidFill>
                  <a:schemeClr val="tx1">
                    <a:lumMod val="75000"/>
                    <a:lumOff val="25000"/>
                  </a:schemeClr>
                </a:solidFill>
                <a:latin typeface="Arial" panose="020B0604020202020204" pitchFamily="34" charset="0"/>
                <a:cs typeface="Arial" panose="020B0604020202020204" pitchFamily="34" charset="0"/>
              </a:rPr>
              <a:t>Clause 1</a:t>
            </a:r>
          </a:p>
          <a:p>
            <a:pPr marL="228600" lvl="2" indent="231775">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Act as agent or attorney</a:t>
            </a:r>
          </a:p>
          <a:p>
            <a:pPr marL="228600" lvl="2" indent="231775">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For another</a:t>
            </a:r>
          </a:p>
          <a:p>
            <a:pPr marL="228600" lvl="2" indent="231775">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For Prosecuting</a:t>
            </a:r>
          </a:p>
          <a:p>
            <a:pPr marL="228600" lvl="2" indent="231775">
              <a:spcAft>
                <a:spcPts val="400"/>
              </a:spcAft>
              <a:buClr>
                <a:schemeClr val="accent2"/>
              </a:buClr>
              <a:buFont typeface="Wingdings" panose="05000000000000000000" pitchFamily="2" charset="2"/>
              <a:buChar char="q"/>
            </a:pPr>
            <a:r>
              <a:rPr lang="en-US" sz="1300" b="1" dirty="0" smtClean="0">
                <a:solidFill>
                  <a:schemeClr val="accent2">
                    <a:lumMod val="75000"/>
                  </a:schemeClr>
                </a:solidFill>
                <a:latin typeface="Arial" panose="020B0604020202020204" pitchFamily="34" charset="0"/>
                <a:cs typeface="Arial" panose="020B0604020202020204" pitchFamily="34" charset="0"/>
              </a:rPr>
              <a:t>A claim against the U.S</a:t>
            </a:r>
            <a:r>
              <a:rPr lang="en-US" sz="1300" dirty="0" smtClean="0">
                <a:solidFill>
                  <a:schemeClr val="tx1">
                    <a:lumMod val="75000"/>
                    <a:lumOff val="25000"/>
                  </a:schemeClr>
                </a:solidFill>
                <a:latin typeface="Arial" panose="020B0604020202020204" pitchFamily="34" charset="0"/>
                <a:cs typeface="Arial" panose="020B0604020202020204" pitchFamily="34" charset="0"/>
              </a:rPr>
              <a:t>.</a:t>
            </a:r>
          </a:p>
          <a:p>
            <a:pPr marL="228600" lvl="2" indent="231775">
              <a:spcAft>
                <a:spcPts val="1200"/>
              </a:spcAft>
              <a:buClr>
                <a:schemeClr val="accent2"/>
              </a:buClr>
              <a:buFont typeface="Wingdings" panose="05000000000000000000" pitchFamily="2" charset="2"/>
              <a:buChar char="q"/>
            </a:pPr>
            <a:r>
              <a:rPr lang="en-US" sz="1300" dirty="0">
                <a:solidFill>
                  <a:schemeClr val="tx1">
                    <a:lumMod val="75000"/>
                    <a:lumOff val="25000"/>
                  </a:schemeClr>
                </a:solidFill>
                <a:latin typeface="Arial" panose="020B0604020202020204" pitchFamily="34" charset="0"/>
                <a:cs typeface="Arial" panose="020B0604020202020204" pitchFamily="34" charset="0"/>
              </a:rPr>
              <a:t>Other than in the discharge of official duties</a:t>
            </a:r>
          </a:p>
          <a:p>
            <a:pPr marL="0" lvl="1" indent="231775">
              <a:lnSpc>
                <a:spcPct val="100000"/>
              </a:lnSpc>
              <a:spcBef>
                <a:spcPts val="0"/>
              </a:spcBef>
              <a:spcAft>
                <a:spcPts val="400"/>
              </a:spcAft>
              <a:buClr>
                <a:schemeClr val="accent2"/>
              </a:buClr>
              <a:buFont typeface="Wingdings" panose="05000000000000000000" pitchFamily="2" charset="2"/>
              <a:buChar char="q"/>
            </a:pPr>
            <a:r>
              <a:rPr lang="en-US" sz="1300" b="1" dirty="0" smtClean="0">
                <a:solidFill>
                  <a:schemeClr val="tx1">
                    <a:lumMod val="75000"/>
                    <a:lumOff val="25000"/>
                  </a:schemeClr>
                </a:solidFill>
                <a:latin typeface="Arial" panose="020B0604020202020204" pitchFamily="34" charset="0"/>
                <a:cs typeface="Arial" panose="020B0604020202020204" pitchFamily="34" charset="0"/>
              </a:rPr>
              <a:t>Clause 2</a:t>
            </a:r>
          </a:p>
          <a:p>
            <a:pPr marL="228600" lvl="2" indent="231775">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Receive any gratuity or share of / interest in the claim</a:t>
            </a:r>
            <a:endParaRPr lang="en-US" sz="1300" dirty="0">
              <a:solidFill>
                <a:schemeClr val="tx1">
                  <a:lumMod val="75000"/>
                  <a:lumOff val="25000"/>
                </a:schemeClr>
              </a:solidFill>
              <a:latin typeface="Arial" panose="020B0604020202020204" pitchFamily="34" charset="0"/>
              <a:cs typeface="Arial" panose="020B0604020202020204" pitchFamily="34" charset="0"/>
            </a:endParaRPr>
          </a:p>
          <a:p>
            <a:pPr marL="228600" lvl="2" indent="231775">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consideration of assistance</a:t>
            </a:r>
          </a:p>
          <a:p>
            <a:pPr marL="228600" lvl="2" indent="231775">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the prosecution of</a:t>
            </a:r>
            <a:endParaRPr lang="en-US" sz="1300" dirty="0">
              <a:solidFill>
                <a:schemeClr val="tx1">
                  <a:lumMod val="75000"/>
                  <a:lumOff val="25000"/>
                </a:schemeClr>
              </a:solidFill>
              <a:latin typeface="Arial" panose="020B0604020202020204" pitchFamily="34" charset="0"/>
              <a:cs typeface="Arial" panose="020B0604020202020204" pitchFamily="34" charset="0"/>
            </a:endParaRPr>
          </a:p>
          <a:p>
            <a:pPr marL="228600" lvl="2" indent="231775">
              <a:spcAft>
                <a:spcPts val="400"/>
              </a:spcAft>
              <a:buClr>
                <a:schemeClr val="accent2"/>
              </a:buClr>
              <a:buFont typeface="Wingdings" panose="05000000000000000000" pitchFamily="2" charset="2"/>
              <a:buChar char="q"/>
            </a:pPr>
            <a:r>
              <a:rPr lang="en-US" sz="1300" b="1" dirty="0">
                <a:solidFill>
                  <a:schemeClr val="accent2">
                    <a:lumMod val="75000"/>
                  </a:schemeClr>
                </a:solidFill>
                <a:latin typeface="Arial" panose="020B0604020202020204" pitchFamily="34" charset="0"/>
                <a:cs typeface="Arial" panose="020B0604020202020204" pitchFamily="34" charset="0"/>
              </a:rPr>
              <a:t>A claim against the U.S.</a:t>
            </a:r>
          </a:p>
          <a:p>
            <a:pPr marL="228600" lvl="2" indent="231775">
              <a:spcAft>
                <a:spcPts val="600"/>
              </a:spcAft>
              <a:buClr>
                <a:schemeClr val="accent2"/>
              </a:buClr>
              <a:buFont typeface="Wingdings" panose="05000000000000000000" pitchFamily="2" charset="2"/>
              <a:buChar char="q"/>
            </a:pPr>
            <a:r>
              <a:rPr lang="en-US" sz="1300" dirty="0">
                <a:solidFill>
                  <a:schemeClr val="tx1">
                    <a:lumMod val="75000"/>
                    <a:lumOff val="25000"/>
                  </a:schemeClr>
                </a:solidFill>
                <a:latin typeface="Arial" panose="020B0604020202020204" pitchFamily="34" charset="0"/>
                <a:cs typeface="Arial" panose="020B0604020202020204" pitchFamily="34" charset="0"/>
              </a:rPr>
              <a:t>Other than in the discharge of official </a:t>
            </a:r>
            <a:r>
              <a:rPr lang="en-US" sz="1300" dirty="0" smtClean="0">
                <a:solidFill>
                  <a:schemeClr val="tx1">
                    <a:lumMod val="75000"/>
                    <a:lumOff val="25000"/>
                  </a:schemeClr>
                </a:solidFill>
                <a:latin typeface="Arial" panose="020B0604020202020204" pitchFamily="34" charset="0"/>
                <a:cs typeface="Arial" panose="020B0604020202020204" pitchFamily="34" charset="0"/>
              </a:rPr>
              <a:t>duties</a:t>
            </a:r>
            <a:endParaRPr lang="en-US" dirty="0"/>
          </a:p>
        </p:txBody>
      </p:sp>
    </p:spTree>
    <p:extLst>
      <p:ext uri="{BB962C8B-B14F-4D97-AF65-F5344CB8AC3E}">
        <p14:creationId xmlns:p14="http://schemas.microsoft.com/office/powerpoint/2010/main" val="25415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500"/>
                                        <p:tgtEl>
                                          <p:spTgt spid="5">
                                            <p:txEl>
                                              <p:pRg st="5" end="5"/>
                                            </p:txEl>
                                          </p:spTgt>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500"/>
                                        <p:tgtEl>
                                          <p:spTgt spid="5">
                                            <p:txEl>
                                              <p:pRg st="6" end="6"/>
                                            </p:txEl>
                                          </p:spTgt>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fade">
                                      <p:cBhvr>
                                        <p:cTn id="31" dur="500"/>
                                        <p:tgtEl>
                                          <p:spTgt spid="5">
                                            <p:txEl>
                                              <p:pRg st="7" end="7"/>
                                            </p:txEl>
                                          </p:spTgt>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5">
                                            <p:txEl>
                                              <p:pRg st="8" end="8"/>
                                            </p:txEl>
                                          </p:spTgt>
                                        </p:tgtEl>
                                        <p:attrNameLst>
                                          <p:attrName>style.visibility</p:attrName>
                                        </p:attrNameLst>
                                      </p:cBhvr>
                                      <p:to>
                                        <p:strVal val="visible"/>
                                      </p:to>
                                    </p:set>
                                    <p:animEffect transition="in" filter="fade">
                                      <p:cBhvr>
                                        <p:cTn id="34" dur="500"/>
                                        <p:tgtEl>
                                          <p:spTgt spid="5">
                                            <p:txEl>
                                              <p:pRg st="8" end="8"/>
                                            </p:txEl>
                                          </p:spTgt>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fade">
                                      <p:cBhvr>
                                        <p:cTn id="37" dur="500"/>
                                        <p:tgtEl>
                                          <p:spTgt spid="5">
                                            <p:txEl>
                                              <p:pRg st="9" end="9"/>
                                            </p:txEl>
                                          </p:spTgt>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5">
                                            <p:txEl>
                                              <p:pRg st="10" end="10"/>
                                            </p:txEl>
                                          </p:spTgt>
                                        </p:tgtEl>
                                        <p:attrNameLst>
                                          <p:attrName>style.visibility</p:attrName>
                                        </p:attrNameLst>
                                      </p:cBhvr>
                                      <p:to>
                                        <p:strVal val="visible"/>
                                      </p:to>
                                    </p:set>
                                    <p:animEffect transition="in" filter="fade">
                                      <p:cBhvr>
                                        <p:cTn id="40" dur="500"/>
                                        <p:tgtEl>
                                          <p:spTgt spid="5">
                                            <p:txEl>
                                              <p:pRg st="10" end="10"/>
                                            </p:txEl>
                                          </p:spTgt>
                                        </p:tgtEl>
                                      </p:cBhvr>
                                    </p:animEffect>
                                  </p:childTnLst>
                                </p:cTn>
                              </p:par>
                              <p:par>
                                <p:cTn id="41" presetID="10" presetClass="entr" presetSubtype="0" fill="hold" grpId="0" nodeType="withEffect">
                                  <p:stCondLst>
                                    <p:cond delay="250"/>
                                  </p:stCondLst>
                                  <p:childTnLst>
                                    <p:set>
                                      <p:cBhvr>
                                        <p:cTn id="42" dur="1" fill="hold">
                                          <p:stCondLst>
                                            <p:cond delay="0"/>
                                          </p:stCondLst>
                                        </p:cTn>
                                        <p:tgtEl>
                                          <p:spTgt spid="5">
                                            <p:txEl>
                                              <p:pRg st="11" end="11"/>
                                            </p:txEl>
                                          </p:spTgt>
                                        </p:tgtEl>
                                        <p:attrNameLst>
                                          <p:attrName>style.visibility</p:attrName>
                                        </p:attrNameLst>
                                      </p:cBhvr>
                                      <p:to>
                                        <p:strVal val="visible"/>
                                      </p:to>
                                    </p:set>
                                    <p:animEffect transition="in" filter="fade">
                                      <p:cBhvr>
                                        <p:cTn id="43" dur="500"/>
                                        <p:tgtEl>
                                          <p:spTgt spid="5">
                                            <p:txEl>
                                              <p:pRg st="11" end="11"/>
                                            </p:txEl>
                                          </p:spTgt>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5">
                                            <p:txEl>
                                              <p:pRg st="12" end="12"/>
                                            </p:txEl>
                                          </p:spTgt>
                                        </p:tgtEl>
                                        <p:attrNameLst>
                                          <p:attrName>style.visibility</p:attrName>
                                        </p:attrNameLst>
                                      </p:cBhvr>
                                      <p:to>
                                        <p:strVal val="visible"/>
                                      </p:to>
                                    </p:set>
                                    <p:animEffect transition="in" filter="fade">
                                      <p:cBhvr>
                                        <p:cTn id="46" dur="500"/>
                                        <p:tgtEl>
                                          <p:spTgt spid="5">
                                            <p:txEl>
                                              <p:pRg st="12" end="12"/>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5">
                                            <p:txEl>
                                              <p:pRg st="13" end="13"/>
                                            </p:txEl>
                                          </p:spTgt>
                                        </p:tgtEl>
                                        <p:attrNameLst>
                                          <p:attrName>style.visibility</p:attrName>
                                        </p:attrNameLst>
                                      </p:cBhvr>
                                      <p:to>
                                        <p:strVal val="visible"/>
                                      </p:to>
                                    </p:set>
                                    <p:animEffect transition="in" filter="fade">
                                      <p:cBhvr>
                                        <p:cTn id="49"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581934" y="887104"/>
            <a:ext cx="723332" cy="928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2959" y="1501254"/>
            <a:ext cx="4754880" cy="4367840"/>
          </a:xfrm>
        </p:spPr>
        <p:txBody>
          <a:bodyPr lIns="91440" rIns="91440"/>
          <a:lstStyle/>
          <a:p>
            <a:pPr marL="0" indent="0">
              <a:buNone/>
            </a:pPr>
            <a:r>
              <a:rPr lang="en-US" dirty="0" smtClean="0"/>
              <a:t>Instead, the landowner seeks injunctive relief, requesting that the court rule that the EPA regulation does not prevent her from developing the land into a commercial property. The landowner does not seek money/damages under a “takings” theory. </a:t>
            </a:r>
          </a:p>
          <a:p>
            <a:pPr marL="0" indent="0">
              <a:buNone/>
            </a:pPr>
            <a:endParaRPr lang="en-US" dirty="0"/>
          </a:p>
        </p:txBody>
      </p:sp>
      <p:sp>
        <p:nvSpPr>
          <p:cNvPr id="4" name="Title 1"/>
          <p:cNvSpPr>
            <a:spLocks noGrp="1"/>
          </p:cNvSpPr>
          <p:nvPr>
            <p:ph type="title"/>
          </p:nvPr>
        </p:nvSpPr>
        <p:spPr/>
        <p:txBody>
          <a:bodyPr>
            <a:normAutofit/>
          </a:bodyPr>
          <a:lstStyle/>
          <a:p>
            <a:r>
              <a:rPr lang="en-US" dirty="0" smtClean="0"/>
              <a:t>Application </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7</a:t>
            </a:fld>
            <a:endParaRPr lang="en-US" dirty="0"/>
          </a:p>
        </p:txBody>
      </p:sp>
      <p:sp>
        <p:nvSpPr>
          <p:cNvPr id="8" name="Rectangle 7"/>
          <p:cNvSpPr/>
          <p:nvPr/>
        </p:nvSpPr>
        <p:spPr>
          <a:xfrm>
            <a:off x="6018664" y="0"/>
            <a:ext cx="3125336" cy="6324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640080" rIns="274320" rtlCol="0" anchor="t" anchorCtr="0"/>
          <a:lstStyle/>
          <a:p>
            <a:pPr marL="0" lvl="1">
              <a:lnSpc>
                <a:spcPct val="100000"/>
              </a:lnSpc>
              <a:spcBef>
                <a:spcPts val="0"/>
              </a:spcBef>
              <a:spcAft>
                <a:spcPts val="1200"/>
              </a:spcAft>
              <a:buClr>
                <a:schemeClr val="accent5">
                  <a:lumMod val="75000"/>
                </a:schemeClr>
              </a:buClr>
            </a:pPr>
            <a:r>
              <a:rPr lang="en-US" sz="1500" b="1" dirty="0" smtClean="0">
                <a:solidFill>
                  <a:schemeClr val="accent2">
                    <a:lumMod val="75000"/>
                  </a:schemeClr>
                </a:solidFill>
                <a:latin typeface="Arial" panose="020B0604020202020204" pitchFamily="34" charset="0"/>
                <a:cs typeface="Arial" panose="020B0604020202020204" pitchFamily="34" charset="0"/>
              </a:rPr>
              <a:t>Elements of 205(a)(1)(A)</a:t>
            </a:r>
          </a:p>
          <a:p>
            <a:pPr marL="0" lvl="1" indent="231775">
              <a:lnSpc>
                <a:spcPct val="100000"/>
              </a:lnSpc>
              <a:spcBef>
                <a:spcPts val="0"/>
              </a:spcBef>
              <a:spcAft>
                <a:spcPts val="12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Officer or employee </a:t>
            </a:r>
          </a:p>
          <a:p>
            <a:pPr marL="0" lvl="1" indent="231775">
              <a:lnSpc>
                <a:spcPct val="100000"/>
              </a:lnSpc>
              <a:spcBef>
                <a:spcPts val="0"/>
              </a:spcBef>
              <a:spcAft>
                <a:spcPts val="400"/>
              </a:spcAft>
              <a:buClr>
                <a:schemeClr val="accent2"/>
              </a:buClr>
              <a:buFont typeface="Wingdings" panose="05000000000000000000" pitchFamily="2" charset="2"/>
              <a:buChar char="q"/>
            </a:pPr>
            <a:r>
              <a:rPr lang="en-US" sz="1300" b="1" dirty="0" smtClean="0">
                <a:solidFill>
                  <a:schemeClr val="tx1">
                    <a:lumMod val="75000"/>
                    <a:lumOff val="25000"/>
                  </a:schemeClr>
                </a:solidFill>
                <a:latin typeface="Arial" panose="020B0604020202020204" pitchFamily="34" charset="0"/>
                <a:cs typeface="Arial" panose="020B0604020202020204" pitchFamily="34" charset="0"/>
              </a:rPr>
              <a:t>Clause 1</a:t>
            </a:r>
          </a:p>
          <a:p>
            <a:pPr marL="228600" lvl="2" indent="231775">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Act as agent or attorney</a:t>
            </a:r>
          </a:p>
          <a:p>
            <a:pPr marL="228600" lvl="2" indent="231775">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For another</a:t>
            </a:r>
          </a:p>
          <a:p>
            <a:pPr marL="228600" lvl="2" indent="231775">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For Prosecuting</a:t>
            </a:r>
          </a:p>
          <a:p>
            <a:pPr marL="228600" lvl="2" indent="231775">
              <a:spcAft>
                <a:spcPts val="400"/>
              </a:spcAft>
              <a:buClr>
                <a:schemeClr val="accent2"/>
              </a:buClr>
              <a:buFont typeface="Wingdings" panose="05000000000000000000" pitchFamily="2" charset="2"/>
              <a:buChar char="q"/>
            </a:pPr>
            <a:r>
              <a:rPr lang="en-US" sz="1300" b="1" dirty="0" smtClean="0">
                <a:solidFill>
                  <a:schemeClr val="accent2">
                    <a:lumMod val="75000"/>
                  </a:schemeClr>
                </a:solidFill>
                <a:latin typeface="Arial" panose="020B0604020202020204" pitchFamily="34" charset="0"/>
                <a:cs typeface="Arial" panose="020B0604020202020204" pitchFamily="34" charset="0"/>
              </a:rPr>
              <a:t>A claim against the U.S</a:t>
            </a:r>
            <a:r>
              <a:rPr lang="en-US" sz="1300" dirty="0" smtClean="0">
                <a:solidFill>
                  <a:schemeClr val="tx1">
                    <a:lumMod val="75000"/>
                    <a:lumOff val="25000"/>
                  </a:schemeClr>
                </a:solidFill>
                <a:latin typeface="Arial" panose="020B0604020202020204" pitchFamily="34" charset="0"/>
                <a:cs typeface="Arial" panose="020B0604020202020204" pitchFamily="34" charset="0"/>
              </a:rPr>
              <a:t>.</a:t>
            </a:r>
          </a:p>
          <a:p>
            <a:pPr marL="228600" lvl="2" indent="231775">
              <a:spcAft>
                <a:spcPts val="1200"/>
              </a:spcAft>
              <a:buClr>
                <a:schemeClr val="accent2"/>
              </a:buClr>
              <a:buFont typeface="Wingdings" panose="05000000000000000000" pitchFamily="2" charset="2"/>
              <a:buChar char="q"/>
            </a:pPr>
            <a:r>
              <a:rPr lang="en-US" sz="1300" dirty="0">
                <a:solidFill>
                  <a:schemeClr val="tx1">
                    <a:lumMod val="75000"/>
                    <a:lumOff val="25000"/>
                  </a:schemeClr>
                </a:solidFill>
                <a:latin typeface="Arial" panose="020B0604020202020204" pitchFamily="34" charset="0"/>
                <a:cs typeface="Arial" panose="020B0604020202020204" pitchFamily="34" charset="0"/>
              </a:rPr>
              <a:t>Other than in the discharge of official duties</a:t>
            </a:r>
          </a:p>
          <a:p>
            <a:pPr marL="0" lvl="1" indent="231775">
              <a:lnSpc>
                <a:spcPct val="100000"/>
              </a:lnSpc>
              <a:spcBef>
                <a:spcPts val="0"/>
              </a:spcBef>
              <a:spcAft>
                <a:spcPts val="400"/>
              </a:spcAft>
              <a:buClr>
                <a:schemeClr val="accent2"/>
              </a:buClr>
              <a:buFont typeface="Wingdings" panose="05000000000000000000" pitchFamily="2" charset="2"/>
              <a:buChar char="q"/>
            </a:pPr>
            <a:r>
              <a:rPr lang="en-US" sz="1300" b="1" dirty="0" smtClean="0">
                <a:solidFill>
                  <a:schemeClr val="tx1">
                    <a:lumMod val="75000"/>
                    <a:lumOff val="25000"/>
                  </a:schemeClr>
                </a:solidFill>
                <a:latin typeface="Arial" panose="020B0604020202020204" pitchFamily="34" charset="0"/>
                <a:cs typeface="Arial" panose="020B0604020202020204" pitchFamily="34" charset="0"/>
              </a:rPr>
              <a:t>Clause 2</a:t>
            </a:r>
          </a:p>
          <a:p>
            <a:pPr marL="228600" lvl="2" indent="231775">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Receive any gratuity or share of / interest in the claim</a:t>
            </a:r>
            <a:endParaRPr lang="en-US" sz="1300" dirty="0">
              <a:solidFill>
                <a:schemeClr val="tx1">
                  <a:lumMod val="75000"/>
                  <a:lumOff val="25000"/>
                </a:schemeClr>
              </a:solidFill>
              <a:latin typeface="Arial" panose="020B0604020202020204" pitchFamily="34" charset="0"/>
              <a:cs typeface="Arial" panose="020B0604020202020204" pitchFamily="34" charset="0"/>
            </a:endParaRPr>
          </a:p>
          <a:p>
            <a:pPr marL="228600" lvl="2" indent="231775">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consideration of assistance</a:t>
            </a:r>
          </a:p>
          <a:p>
            <a:pPr marL="228600" lvl="2" indent="231775">
              <a:spcAft>
                <a:spcPts val="400"/>
              </a:spcAft>
              <a:buClr>
                <a:schemeClr val="accent2"/>
              </a:buClr>
              <a:buFont typeface="Wingdings" panose="05000000000000000000" pitchFamily="2" charset="2"/>
              <a:buChar char="q"/>
            </a:pPr>
            <a:r>
              <a:rPr lang="en-US" sz="1300" dirty="0" smtClean="0">
                <a:solidFill>
                  <a:schemeClr val="tx1">
                    <a:lumMod val="75000"/>
                    <a:lumOff val="25000"/>
                  </a:schemeClr>
                </a:solidFill>
                <a:latin typeface="Arial" panose="020B0604020202020204" pitchFamily="34" charset="0"/>
                <a:cs typeface="Arial" panose="020B0604020202020204" pitchFamily="34" charset="0"/>
              </a:rPr>
              <a:t>In the prosecution of</a:t>
            </a:r>
            <a:endParaRPr lang="en-US" sz="1300" dirty="0">
              <a:solidFill>
                <a:schemeClr val="tx1">
                  <a:lumMod val="75000"/>
                  <a:lumOff val="25000"/>
                </a:schemeClr>
              </a:solidFill>
              <a:latin typeface="Arial" panose="020B0604020202020204" pitchFamily="34" charset="0"/>
              <a:cs typeface="Arial" panose="020B0604020202020204" pitchFamily="34" charset="0"/>
            </a:endParaRPr>
          </a:p>
          <a:p>
            <a:pPr marL="228600" lvl="2" indent="231775">
              <a:spcAft>
                <a:spcPts val="400"/>
              </a:spcAft>
              <a:buClr>
                <a:schemeClr val="accent2"/>
              </a:buClr>
              <a:buFont typeface="Wingdings" panose="05000000000000000000" pitchFamily="2" charset="2"/>
              <a:buChar char="q"/>
            </a:pPr>
            <a:r>
              <a:rPr lang="en-US" sz="1300" b="1" dirty="0">
                <a:solidFill>
                  <a:schemeClr val="accent2">
                    <a:lumMod val="75000"/>
                  </a:schemeClr>
                </a:solidFill>
                <a:latin typeface="Arial" panose="020B0604020202020204" pitchFamily="34" charset="0"/>
                <a:cs typeface="Arial" panose="020B0604020202020204" pitchFamily="34" charset="0"/>
              </a:rPr>
              <a:t>A claim against the U.S.</a:t>
            </a:r>
          </a:p>
          <a:p>
            <a:pPr marL="228600" lvl="2" indent="231775">
              <a:spcAft>
                <a:spcPts val="600"/>
              </a:spcAft>
              <a:buClr>
                <a:schemeClr val="accent2"/>
              </a:buClr>
              <a:buFont typeface="Wingdings" panose="05000000000000000000" pitchFamily="2" charset="2"/>
              <a:buChar char="q"/>
            </a:pPr>
            <a:r>
              <a:rPr lang="en-US" sz="1300" dirty="0">
                <a:solidFill>
                  <a:schemeClr val="tx1">
                    <a:lumMod val="75000"/>
                    <a:lumOff val="25000"/>
                  </a:schemeClr>
                </a:solidFill>
                <a:latin typeface="Arial" panose="020B0604020202020204" pitchFamily="34" charset="0"/>
                <a:cs typeface="Arial" panose="020B0604020202020204" pitchFamily="34" charset="0"/>
              </a:rPr>
              <a:t>Other than in the discharge of official </a:t>
            </a:r>
            <a:r>
              <a:rPr lang="en-US" sz="1300" dirty="0" smtClean="0">
                <a:solidFill>
                  <a:schemeClr val="tx1">
                    <a:lumMod val="75000"/>
                    <a:lumOff val="25000"/>
                  </a:schemeClr>
                </a:solidFill>
                <a:latin typeface="Arial" panose="020B0604020202020204" pitchFamily="34" charset="0"/>
                <a:cs typeface="Arial" panose="020B0604020202020204" pitchFamily="34" charset="0"/>
              </a:rPr>
              <a:t>duties</a:t>
            </a:r>
            <a:endParaRPr lang="en-US" dirty="0"/>
          </a:p>
        </p:txBody>
      </p:sp>
    </p:spTree>
    <p:extLst>
      <p:ext uri="{BB962C8B-B14F-4D97-AF65-F5344CB8AC3E}">
        <p14:creationId xmlns:p14="http://schemas.microsoft.com/office/powerpoint/2010/main" val="95980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 U.S.C. § 205(a)(2)</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62583793"/>
              </p:ext>
            </p:extLst>
          </p:nvPr>
        </p:nvGraphicFramePr>
        <p:xfrm>
          <a:off x="1885950" y="1572768"/>
          <a:ext cx="5314950" cy="4444883"/>
        </p:xfrm>
        <a:graphic>
          <a:graphicData uri="http://schemas.openxmlformats.org/drawingml/2006/table">
            <a:tbl>
              <a:tblPr/>
              <a:tblGrid>
                <a:gridCol w="1771650"/>
                <a:gridCol w="1771650"/>
                <a:gridCol w="1771650"/>
              </a:tblGrid>
              <a:tr h="363667">
                <a:tc gridSpan="3">
                  <a:txBody>
                    <a:bodyPr/>
                    <a:lstStyle/>
                    <a:p>
                      <a:pPr marL="0" marR="0" algn="ctr">
                        <a:spcBef>
                          <a:spcPts val="0"/>
                        </a:spcBef>
                        <a:spcAft>
                          <a:spcPts val="0"/>
                        </a:spcAft>
                      </a:pPr>
                      <a:r>
                        <a:rPr lang="en-US" sz="1400" b="1" dirty="0" smtClean="0">
                          <a:latin typeface="Lucida Sans"/>
                          <a:ea typeface="Calibri"/>
                          <a:cs typeface="Times New Roman"/>
                        </a:rPr>
                        <a:t>An</a:t>
                      </a:r>
                      <a:r>
                        <a:rPr lang="en-US" sz="1400" b="1" baseline="0" dirty="0" smtClean="0">
                          <a:latin typeface="Lucida Sans"/>
                          <a:ea typeface="Calibri"/>
                          <a:cs typeface="Times New Roman"/>
                        </a:rPr>
                        <a:t> officer or employee </a:t>
                      </a:r>
                      <a:r>
                        <a:rPr lang="en-US" sz="1400" b="1" dirty="0" smtClean="0">
                          <a:latin typeface="Lucida Sans"/>
                          <a:ea typeface="Calibri"/>
                          <a:cs typeface="Times New Roman"/>
                        </a:rPr>
                        <a:t>[may not]</a:t>
                      </a:r>
                      <a:endParaRPr lang="en-US" sz="1400" b="1" dirty="0">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34306">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rPr>
                        <a:t>Act as agent</a:t>
                      </a:r>
                      <a:r>
                        <a:rPr lang="en-US" sz="1400" b="1" baseline="0" dirty="0" smtClean="0">
                          <a:solidFill>
                            <a:schemeClr val="bg1"/>
                          </a:solidFill>
                          <a:effectLst>
                            <a:outerShdw blurRad="38100" dist="38100" dir="2700000" algn="tl">
                              <a:srgbClr val="000000">
                                <a:alpha val="43137"/>
                              </a:srgbClr>
                            </a:outerShdw>
                          </a:effectLst>
                          <a:latin typeface="Lucida Sans"/>
                          <a:ea typeface="Calibri"/>
                          <a:cs typeface="Times New Roman"/>
                        </a:rPr>
                        <a:t> or attorney [which requires:]</a:t>
                      </a:r>
                      <a:endPar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endParaRPr lang="en-US"/>
                    </a:p>
                  </a:txBody>
                  <a:tcPr/>
                </a:tc>
                <a:tc hMerge="1">
                  <a:txBody>
                    <a:bodyPr/>
                    <a:lstStyle/>
                    <a:p>
                      <a:endParaRPr lang="en-US"/>
                    </a:p>
                  </a:txBody>
                  <a:tcPr/>
                </a:tc>
              </a:tr>
              <a:tr h="7121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rPr>
                        <a:t>1)</a:t>
                      </a:r>
                      <a:r>
                        <a:rPr lang="en-US" sz="1400" b="1" baseline="0" dirty="0" smtClean="0">
                          <a:solidFill>
                            <a:schemeClr val="bg1"/>
                          </a:solidFill>
                          <a:effectLst>
                            <a:outerShdw blurRad="38100" dist="38100" dir="2700000" algn="tl">
                              <a:srgbClr val="000000">
                                <a:alpha val="43137"/>
                              </a:srgbClr>
                            </a:outerShdw>
                          </a:effectLst>
                          <a:latin typeface="Lucida Sans"/>
                          <a:ea typeface="Calibri"/>
                          <a:cs typeface="Times New Roman"/>
                        </a:rPr>
                        <a:t> Actual or apparent authority</a:t>
                      </a:r>
                      <a:endPar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rPr>
                        <a:t>2) Direct</a:t>
                      </a:r>
                      <a:r>
                        <a:rPr lang="en-US" sz="1400" b="1" baseline="0" dirty="0" smtClean="0">
                          <a:solidFill>
                            <a:schemeClr val="bg1"/>
                          </a:solidFill>
                          <a:effectLst>
                            <a:outerShdw blurRad="38100" dist="38100" dir="2700000" algn="tl">
                              <a:srgbClr val="000000">
                                <a:alpha val="43137"/>
                              </a:srgbClr>
                            </a:outerShdw>
                          </a:effectLst>
                          <a:latin typeface="Lucida Sans"/>
                          <a:ea typeface="Calibri"/>
                          <a:cs typeface="Times New Roman"/>
                        </a:rPr>
                        <a:t> communication</a:t>
                      </a:r>
                      <a:endPar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rPr>
                        <a:t>3) Intent</a:t>
                      </a:r>
                      <a:r>
                        <a:rPr lang="en-US" sz="1400" b="1" baseline="0" dirty="0" smtClean="0">
                          <a:solidFill>
                            <a:schemeClr val="bg1"/>
                          </a:solidFill>
                          <a:effectLst>
                            <a:outerShdw blurRad="38100" dist="38100" dir="2700000" algn="tl">
                              <a:srgbClr val="000000">
                                <a:alpha val="43137"/>
                              </a:srgbClr>
                            </a:outerShdw>
                          </a:effectLst>
                          <a:latin typeface="Lucida Sans"/>
                          <a:ea typeface="Calibri"/>
                          <a:cs typeface="Times New Roman"/>
                        </a:rPr>
                        <a:t> to influence</a:t>
                      </a:r>
                      <a:endParaRPr lang="en-US" sz="1400" b="1" dirty="0" smtClean="0">
                        <a:solidFill>
                          <a:schemeClr val="bg1"/>
                        </a:solidFill>
                        <a:effectLst>
                          <a:outerShdw blurRad="38100" dist="38100" dir="2700000" algn="tl">
                            <a:srgbClr val="000000">
                              <a:alpha val="43137"/>
                            </a:srgbClr>
                          </a:outerShdw>
                        </a:effectLst>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r>
              <a:tr h="554466">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accent2">
                            <a:lumMod val="50000"/>
                          </a:schemeClr>
                        </a:solidFill>
                        <a:latin typeface="Lucida Sans"/>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lumMod val="50000"/>
                            </a:schemeClr>
                          </a:solidFill>
                          <a:latin typeface="Lucida Sans"/>
                          <a:ea typeface="Calibri"/>
                          <a:cs typeface="Times New Roman"/>
                        </a:rPr>
                        <a:t>For another</a:t>
                      </a:r>
                    </a:p>
                    <a:p>
                      <a:pPr marL="0" marR="0" algn="ctr">
                        <a:spcBef>
                          <a:spcPts val="0"/>
                        </a:spcBef>
                        <a:spcAft>
                          <a:spcPts val="0"/>
                        </a:spcAft>
                      </a:pPr>
                      <a:endParaRPr lang="en-US" sz="1400" b="1" dirty="0">
                        <a:solidFill>
                          <a:schemeClr val="accent2">
                            <a:lumMod val="50000"/>
                          </a:schemeClr>
                        </a:solidFill>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361647">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lumMod val="50000"/>
                            </a:schemeClr>
                          </a:solidFill>
                          <a:latin typeface="Lucida Sans"/>
                          <a:ea typeface="Calibri"/>
                          <a:cs typeface="Times New Roman"/>
                        </a:rPr>
                        <a:t>Before a Department, Agency, or</a:t>
                      </a:r>
                      <a:r>
                        <a:rPr lang="en-US" sz="1400" b="1" baseline="0" dirty="0" smtClean="0">
                          <a:solidFill>
                            <a:schemeClr val="accent2">
                              <a:lumMod val="50000"/>
                            </a:schemeClr>
                          </a:solidFill>
                          <a:latin typeface="Lucida Sans"/>
                          <a:ea typeface="Calibri"/>
                          <a:cs typeface="Times New Roman"/>
                        </a:rPr>
                        <a:t> Court</a:t>
                      </a:r>
                      <a:endParaRPr lang="en-US" sz="1400" b="1" dirty="0" smtClean="0">
                        <a:solidFill>
                          <a:schemeClr val="accent2">
                            <a:lumMod val="50000"/>
                          </a:schemeClr>
                        </a:solidFill>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532474">
                <a:tc gridSpan="3">
                  <a:txBody>
                    <a:bodyPr/>
                    <a:lstStyle/>
                    <a:p>
                      <a:pPr marL="0" marR="0" algn="ctr">
                        <a:spcBef>
                          <a:spcPts val="0"/>
                        </a:spcBef>
                        <a:spcAft>
                          <a:spcPts val="0"/>
                        </a:spcAft>
                      </a:pPr>
                      <a:r>
                        <a:rPr lang="en-US" sz="1400" b="1" dirty="0" smtClean="0">
                          <a:latin typeface="Lucida Sans"/>
                          <a:ea typeface="Calibri"/>
                          <a:cs typeface="Times New Roman"/>
                        </a:rPr>
                        <a:t>In connection</a:t>
                      </a:r>
                      <a:r>
                        <a:rPr lang="en-US" sz="1400" b="1" baseline="0" dirty="0" smtClean="0">
                          <a:latin typeface="Lucida Sans"/>
                          <a:ea typeface="Calibri"/>
                          <a:cs typeface="Times New Roman"/>
                        </a:rPr>
                        <a:t> with a </a:t>
                      </a:r>
                      <a:r>
                        <a:rPr lang="en-US" sz="1400" b="1" u="sng" baseline="0" dirty="0" smtClean="0">
                          <a:latin typeface="Lucida Sans"/>
                          <a:ea typeface="Calibri"/>
                          <a:cs typeface="Times New Roman"/>
                        </a:rPr>
                        <a:t>covered matter</a:t>
                      </a:r>
                      <a:endParaRPr lang="en-US" sz="1400" b="1" u="sng" dirty="0">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712754">
                <a:tc gridSpan="3">
                  <a:txBody>
                    <a:bodyPr/>
                    <a:lstStyle/>
                    <a:p>
                      <a:pPr marL="0" marR="0" algn="ctr">
                        <a:spcBef>
                          <a:spcPts val="0"/>
                        </a:spcBef>
                        <a:spcAft>
                          <a:spcPts val="0"/>
                        </a:spcAft>
                      </a:pPr>
                      <a:r>
                        <a:rPr lang="en-US" sz="1400" b="1" dirty="0" smtClean="0">
                          <a:latin typeface="Lucida Sans"/>
                          <a:ea typeface="Calibri"/>
                          <a:cs typeface="Times New Roman"/>
                        </a:rPr>
                        <a:t>In which the</a:t>
                      </a:r>
                      <a:r>
                        <a:rPr lang="en-US" sz="1400" b="1" baseline="0" dirty="0" smtClean="0">
                          <a:latin typeface="Lucida Sans"/>
                          <a:ea typeface="Calibri"/>
                          <a:cs typeface="Times New Roman"/>
                        </a:rPr>
                        <a:t> United States is a party or has a direct and substantial interest</a:t>
                      </a:r>
                      <a:endParaRPr lang="en-US" sz="1400" b="1" dirty="0">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46515">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Lucida Sans"/>
                          <a:ea typeface="Calibri"/>
                          <a:cs typeface="Times New Roman"/>
                        </a:rPr>
                        <a:t>Other than in the discharge</a:t>
                      </a:r>
                      <a:r>
                        <a:rPr lang="en-US" sz="1400" b="1" baseline="0" dirty="0" smtClean="0">
                          <a:latin typeface="Lucida Sans"/>
                          <a:ea typeface="Calibri"/>
                          <a:cs typeface="Times New Roman"/>
                        </a:rPr>
                        <a:t> of official duties</a:t>
                      </a:r>
                      <a:endParaRPr lang="en-US" sz="1400" b="1" dirty="0" smtClean="0">
                        <a:latin typeface="Lucida Sans"/>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
        <p:nvSpPr>
          <p:cNvPr id="6" name="Slide Number Placeholder 5"/>
          <p:cNvSpPr>
            <a:spLocks noGrp="1"/>
          </p:cNvSpPr>
          <p:nvPr>
            <p:ph type="sldNum" sz="quarter" idx="12"/>
          </p:nvPr>
        </p:nvSpPr>
        <p:spPr/>
        <p:txBody>
          <a:bodyPr/>
          <a:lstStyle/>
          <a:p>
            <a:fld id="{6113E31D-E2AB-40D1-8B51-AFA5AFEF393A}" type="slidenum">
              <a:rPr lang="en-US" smtClean="0"/>
              <a:pPr/>
              <a:t>8</a:t>
            </a:fld>
            <a:endParaRPr lang="en-US" dirty="0"/>
          </a:p>
        </p:txBody>
      </p:sp>
    </p:spTree>
    <p:extLst>
      <p:ext uri="{BB962C8B-B14F-4D97-AF65-F5344CB8AC3E}">
        <p14:creationId xmlns:p14="http://schemas.microsoft.com/office/powerpoint/2010/main" val="335501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Three Routes:  Acting as Agent</a:t>
            </a:r>
            <a:endParaRPr lang="en-US" dirty="0"/>
          </a:p>
        </p:txBody>
      </p:sp>
      <p:sp>
        <p:nvSpPr>
          <p:cNvPr id="3" name="Content Placeholder 2"/>
          <p:cNvSpPr>
            <a:spLocks noGrp="1"/>
          </p:cNvSpPr>
          <p:nvPr>
            <p:ph idx="1"/>
          </p:nvPr>
        </p:nvSpPr>
        <p:spPr/>
        <p:txBody>
          <a:bodyPr/>
          <a:lstStyle/>
          <a:p>
            <a:r>
              <a:rPr lang="en-US" dirty="0" smtClean="0"/>
              <a:t>1. Agency Relationship + Acting within Scope of Authority</a:t>
            </a:r>
          </a:p>
          <a:p>
            <a:pPr lvl="1"/>
            <a:r>
              <a:rPr lang="en-US" u="sng" dirty="0" smtClean="0">
                <a:solidFill>
                  <a:schemeClr val="tx1"/>
                </a:solidFill>
              </a:rPr>
              <a:t>Definition of Agency</a:t>
            </a:r>
            <a:r>
              <a:rPr lang="en-US" dirty="0" smtClean="0">
                <a:solidFill>
                  <a:schemeClr val="tx1"/>
                </a:solidFill>
              </a:rPr>
              <a:t>- A.) The principal has </a:t>
            </a:r>
            <a:r>
              <a:rPr lang="en-US" dirty="0">
                <a:solidFill>
                  <a:schemeClr val="tx1"/>
                </a:solidFill>
              </a:rPr>
              <a:t>agreed that </a:t>
            </a:r>
            <a:r>
              <a:rPr lang="en-US" dirty="0" smtClean="0">
                <a:solidFill>
                  <a:schemeClr val="tx1"/>
                </a:solidFill>
              </a:rPr>
              <a:t>the agent </a:t>
            </a:r>
            <a:r>
              <a:rPr lang="en-US" dirty="0">
                <a:solidFill>
                  <a:schemeClr val="tx1"/>
                </a:solidFill>
              </a:rPr>
              <a:t>should act on the principal’s behalf and subject to the principal’s control; </a:t>
            </a:r>
            <a:r>
              <a:rPr lang="en-US" u="sng" dirty="0">
                <a:solidFill>
                  <a:schemeClr val="tx1"/>
                </a:solidFill>
              </a:rPr>
              <a:t>and</a:t>
            </a:r>
            <a:r>
              <a:rPr lang="en-US" dirty="0">
                <a:solidFill>
                  <a:schemeClr val="tx1"/>
                </a:solidFill>
              </a:rPr>
              <a:t> 2) T</a:t>
            </a:r>
            <a:r>
              <a:rPr lang="en-US" dirty="0" smtClean="0">
                <a:solidFill>
                  <a:schemeClr val="tx1"/>
                </a:solidFill>
              </a:rPr>
              <a:t>he agent </a:t>
            </a:r>
            <a:r>
              <a:rPr lang="en-US" dirty="0">
                <a:solidFill>
                  <a:schemeClr val="tx1"/>
                </a:solidFill>
              </a:rPr>
              <a:t>agreed to so </a:t>
            </a:r>
            <a:r>
              <a:rPr lang="en-US" dirty="0" smtClean="0">
                <a:solidFill>
                  <a:schemeClr val="tx1"/>
                </a:solidFill>
              </a:rPr>
              <a:t>act.  (Restatement 3d on Agency)</a:t>
            </a:r>
            <a:endParaRPr lang="en-US" dirty="0" smtClean="0"/>
          </a:p>
          <a:p>
            <a:pPr lvl="1"/>
            <a:r>
              <a:rPr lang="en-US" b="1" dirty="0" smtClean="0"/>
              <a:t>Actual Authority</a:t>
            </a:r>
          </a:p>
          <a:p>
            <a:r>
              <a:rPr lang="en-US" dirty="0" smtClean="0"/>
              <a:t>2. Agency Relationship + Acting Outside Scope of Authority + </a:t>
            </a:r>
            <a:r>
              <a:rPr lang="en-US" u="sng" dirty="0" smtClean="0"/>
              <a:t>Principal’s</a:t>
            </a:r>
            <a:r>
              <a:rPr lang="en-US" dirty="0" smtClean="0"/>
              <a:t> Action or Acquiescence</a:t>
            </a:r>
          </a:p>
          <a:p>
            <a:pPr lvl="1"/>
            <a:r>
              <a:rPr lang="en-US" b="1" dirty="0" smtClean="0"/>
              <a:t>Apparent Authority </a:t>
            </a:r>
          </a:p>
          <a:p>
            <a:r>
              <a:rPr lang="en-US" dirty="0" smtClean="0"/>
              <a:t>3. No Agency Relationship + </a:t>
            </a:r>
            <a:r>
              <a:rPr lang="en-US" u="sng" dirty="0" smtClean="0"/>
              <a:t>Principal’s</a:t>
            </a:r>
            <a:r>
              <a:rPr lang="en-US" dirty="0" smtClean="0"/>
              <a:t> Action or Acquiescence</a:t>
            </a:r>
          </a:p>
          <a:p>
            <a:pPr lvl="1"/>
            <a:r>
              <a:rPr lang="en-US" b="1" dirty="0" smtClean="0"/>
              <a:t>Apparent Authority </a:t>
            </a:r>
            <a:endParaRPr lang="en-US" b="1" dirty="0"/>
          </a:p>
        </p:txBody>
      </p:sp>
      <p:sp>
        <p:nvSpPr>
          <p:cNvPr id="4" name="Slide Number Placeholder 3"/>
          <p:cNvSpPr>
            <a:spLocks noGrp="1"/>
          </p:cNvSpPr>
          <p:nvPr>
            <p:ph type="sldNum" sz="quarter" idx="12"/>
          </p:nvPr>
        </p:nvSpPr>
        <p:spPr/>
        <p:txBody>
          <a:bodyPr/>
          <a:lstStyle/>
          <a:p>
            <a:fld id="{6113E31D-E2AB-40D1-8B51-AFA5AFEF393A}" type="slidenum">
              <a:rPr lang="en-US" smtClean="0"/>
              <a:pPr/>
              <a:t>9</a:t>
            </a:fld>
            <a:endParaRPr lang="en-US" dirty="0"/>
          </a:p>
        </p:txBody>
      </p:sp>
    </p:spTree>
    <p:extLst>
      <p:ext uri="{BB962C8B-B14F-4D97-AF65-F5344CB8AC3E}">
        <p14:creationId xmlns:p14="http://schemas.microsoft.com/office/powerpoint/2010/main" val="298859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2283</TotalTime>
  <Words>15470</Words>
  <Application>Microsoft Office PowerPoint</Application>
  <PresentationFormat>On-screen Show (4:3)</PresentationFormat>
  <Paragraphs>931</Paragraphs>
  <Slides>52</Slides>
  <Notes>52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Retrospect</vt:lpstr>
      <vt:lpstr>PowerPoint Presentation</vt:lpstr>
      <vt:lpstr>18 U.S.C. § 205 </vt:lpstr>
      <vt:lpstr>18 U.S.C. § 205(a):  Three Distinct Offenses </vt:lpstr>
      <vt:lpstr>18 U.S.C. § 205(a)(1)</vt:lpstr>
      <vt:lpstr>Matters, Particular Matters,  Specific Party Matters, Claims?</vt:lpstr>
      <vt:lpstr>Application </vt:lpstr>
      <vt:lpstr>Application </vt:lpstr>
      <vt:lpstr>18 U.S.C. § 205(a)(2)</vt:lpstr>
      <vt:lpstr>Three Routes:  Acting as Agent</vt:lpstr>
      <vt:lpstr>Application</vt:lpstr>
      <vt:lpstr>Application</vt:lpstr>
      <vt:lpstr>Application </vt:lpstr>
      <vt:lpstr>Three Routes:  Acting as Agent</vt:lpstr>
      <vt:lpstr>18 U.S.C. § 205(a)(2)</vt:lpstr>
      <vt:lpstr>Application </vt:lpstr>
      <vt:lpstr>Application </vt:lpstr>
      <vt:lpstr>18 U.S.C. § 205(a)(2)</vt:lpstr>
      <vt:lpstr>Application </vt:lpstr>
      <vt:lpstr>Application </vt:lpstr>
      <vt:lpstr>Application </vt:lpstr>
      <vt:lpstr>Application </vt:lpstr>
      <vt:lpstr>Application </vt:lpstr>
      <vt:lpstr>Special Government Employees</vt:lpstr>
      <vt:lpstr>Exceptions</vt:lpstr>
      <vt:lpstr>18 U.S.C. § 203 </vt:lpstr>
      <vt:lpstr>18 U.S.C. § 203 </vt:lpstr>
      <vt:lpstr>18 U.S.C. § 203: Elements</vt:lpstr>
      <vt:lpstr>Difference: Compensation </vt:lpstr>
      <vt:lpstr>Difference: Rep. services by others</vt:lpstr>
      <vt:lpstr>Application</vt:lpstr>
      <vt:lpstr>Application</vt:lpstr>
      <vt:lpstr>Application</vt:lpstr>
      <vt:lpstr>Difference: timing</vt:lpstr>
      <vt:lpstr>Difference: timing</vt:lpstr>
      <vt:lpstr>Employees entering government</vt:lpstr>
      <vt:lpstr>Possible options for disposing of  contingency fee arrangements</vt:lpstr>
      <vt:lpstr>Application</vt:lpstr>
      <vt:lpstr>Application</vt:lpstr>
      <vt:lpstr>Application</vt:lpstr>
      <vt:lpstr>Application</vt:lpstr>
      <vt:lpstr>Application</vt:lpstr>
      <vt:lpstr>Application</vt:lpstr>
      <vt:lpstr>Employees leaving government</vt:lpstr>
      <vt:lpstr>Application</vt:lpstr>
      <vt:lpstr>Application</vt:lpstr>
      <vt:lpstr>Application</vt:lpstr>
      <vt:lpstr>Other key differences</vt:lpstr>
      <vt:lpstr>Special Government Employees</vt:lpstr>
      <vt:lpstr>Application</vt:lpstr>
      <vt:lpstr>Application</vt:lpstr>
      <vt:lpstr>Exceptions: 18 U.S.C. § 203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Fenix</dc:creator>
  <cp:lastModifiedBy>Monica M.G. Ashar</cp:lastModifiedBy>
  <cp:revision>171</cp:revision>
  <dcterms:created xsi:type="dcterms:W3CDTF">2016-02-01T15:07:14Z</dcterms:created>
  <dcterms:modified xsi:type="dcterms:W3CDTF">2016-03-03T15:46:59Z</dcterms:modified>
</cp:coreProperties>
</file>